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66" r:id="rId6"/>
    <p:sldId id="259" r:id="rId7"/>
    <p:sldId id="267" r:id="rId8"/>
    <p:sldId id="273" r:id="rId9"/>
    <p:sldId id="271" r:id="rId10"/>
    <p:sldId id="268" r:id="rId11"/>
    <p:sldId id="272" r:id="rId12"/>
    <p:sldId id="269" r:id="rId13"/>
    <p:sldId id="258" r:id="rId14"/>
    <p:sldId id="278" r:id="rId15"/>
    <p:sldId id="279" r:id="rId16"/>
    <p:sldId id="274" r:id="rId17"/>
    <p:sldId id="275" r:id="rId18"/>
    <p:sldId id="276" r:id="rId19"/>
    <p:sldId id="277"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D78"/>
    <a:srgbClr val="091F2C"/>
    <a:srgbClr val="01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ABC96-779D-4FEF-A56E-68F8FB88A698}" v="147" dt="2024-03-17T23:37:11.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26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Sheet1!$F$1</c:f>
              <c:strCache>
                <c:ptCount val="1"/>
                <c:pt idx="0">
                  <c:v>%</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Sheet1!$F$2:$F$29</c:f>
              <c:numCache>
                <c:formatCode>General</c:formatCode>
                <c:ptCount val="28"/>
                <c:pt idx="0">
                  <c:v>1</c:v>
                </c:pt>
                <c:pt idx="1">
                  <c:v>1</c:v>
                </c:pt>
                <c:pt idx="2">
                  <c:v>1</c:v>
                </c:pt>
                <c:pt idx="3">
                  <c:v>1</c:v>
                </c:pt>
                <c:pt idx="4">
                  <c:v>0.8</c:v>
                </c:pt>
                <c:pt idx="5">
                  <c:v>0.83333333333333337</c:v>
                </c:pt>
                <c:pt idx="6">
                  <c:v>0.7142857142857143</c:v>
                </c:pt>
                <c:pt idx="7">
                  <c:v>0.75</c:v>
                </c:pt>
                <c:pt idx="8">
                  <c:v>0.66666666666666663</c:v>
                </c:pt>
                <c:pt idx="9">
                  <c:v>0.6</c:v>
                </c:pt>
                <c:pt idx="10">
                  <c:v>0.54545454545454541</c:v>
                </c:pt>
                <c:pt idx="11">
                  <c:v>0.58333333333333337</c:v>
                </c:pt>
                <c:pt idx="12">
                  <c:v>0.53846153846153844</c:v>
                </c:pt>
                <c:pt idx="13">
                  <c:v>0.5</c:v>
                </c:pt>
                <c:pt idx="14">
                  <c:v>0.46666666666666667</c:v>
                </c:pt>
                <c:pt idx="15">
                  <c:v>0.4375</c:v>
                </c:pt>
                <c:pt idx="16">
                  <c:v>0.47058823529411764</c:v>
                </c:pt>
                <c:pt idx="17">
                  <c:v>0.44444444444444442</c:v>
                </c:pt>
                <c:pt idx="18">
                  <c:v>0.42105263157894735</c:v>
                </c:pt>
                <c:pt idx="19">
                  <c:v>0.45</c:v>
                </c:pt>
                <c:pt idx="20">
                  <c:v>0.47619047619047616</c:v>
                </c:pt>
                <c:pt idx="21">
                  <c:v>0.5</c:v>
                </c:pt>
                <c:pt idx="22">
                  <c:v>0.52173913043478259</c:v>
                </c:pt>
                <c:pt idx="23">
                  <c:v>0.54166666666666663</c:v>
                </c:pt>
                <c:pt idx="24">
                  <c:v>0.52</c:v>
                </c:pt>
                <c:pt idx="25">
                  <c:v>0.5</c:v>
                </c:pt>
                <c:pt idx="26">
                  <c:v>0.51851851851851849</c:v>
                </c:pt>
                <c:pt idx="27">
                  <c:v>0.5357142857142857</c:v>
                </c:pt>
              </c:numCache>
            </c:numRef>
          </c:val>
          <c:smooth val="0"/>
          <c:extLst>
            <c:ext xmlns:c16="http://schemas.microsoft.com/office/drawing/2014/chart" uri="{C3380CC4-5D6E-409C-BE32-E72D297353CC}">
              <c16:uniqueId val="{00000000-8D09-4508-A192-EE1ED3C77C0A}"/>
            </c:ext>
          </c:extLst>
        </c:ser>
        <c:dLbls>
          <c:showLegendKey val="0"/>
          <c:showVal val="0"/>
          <c:showCatName val="0"/>
          <c:showSerName val="0"/>
          <c:showPercent val="0"/>
          <c:showBubbleSize val="0"/>
        </c:dLbls>
        <c:smooth val="0"/>
        <c:axId val="501194128"/>
        <c:axId val="501188368"/>
      </c:lineChart>
      <c:catAx>
        <c:axId val="5011941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188368"/>
        <c:crosses val="autoZero"/>
        <c:auto val="1"/>
        <c:lblAlgn val="ctr"/>
        <c:lblOffset val="100"/>
        <c:noMultiLvlLbl val="0"/>
      </c:catAx>
      <c:valAx>
        <c:axId val="501188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19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008FC-C06A-4762-ADF9-57AB31BA143B}"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33BEC-D426-46F6-B8FD-4D68C420F10F}" type="slidenum">
              <a:rPr lang="en-US" smtClean="0"/>
              <a:t>‹#›</a:t>
            </a:fld>
            <a:endParaRPr lang="en-US"/>
          </a:p>
        </p:txBody>
      </p:sp>
    </p:spTree>
    <p:extLst>
      <p:ext uri="{BB962C8B-B14F-4D97-AF65-F5344CB8AC3E}">
        <p14:creationId xmlns:p14="http://schemas.microsoft.com/office/powerpoint/2010/main" val="231970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cosmos-db/gremlin/introduc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cosmos-db/gremlin/introduc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cosmos-db/gremlin/introduct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Avanade, which is owned by Microsoft and Accenture, is one of the worlds leading integrators for Azure. </a:t>
            </a:r>
            <a:r>
              <a:rPr lang="en-US" b="0" i="0" dirty="0">
                <a:solidFill>
                  <a:srgbClr val="333333"/>
                </a:solidFill>
                <a:effectLst/>
                <a:highlight>
                  <a:srgbClr val="FFFFFF"/>
                </a:highlight>
                <a:latin typeface="Segoe UI" panose="020B0502040204020203" pitchFamily="34" charset="0"/>
              </a:rPr>
              <a:t>Bringing our consultancy, experiences and expertise to help our clients do what matters.</a:t>
            </a: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2</a:t>
            </a:fld>
            <a:endParaRPr lang="en-US"/>
          </a:p>
        </p:txBody>
      </p:sp>
    </p:spTree>
    <p:extLst>
      <p:ext uri="{BB962C8B-B14F-4D97-AF65-F5344CB8AC3E}">
        <p14:creationId xmlns:p14="http://schemas.microsoft.com/office/powerpoint/2010/main" val="295660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Avanade, which is owned by Microsoft and Accenture, is one of the worlds leading integrators for Azure. </a:t>
            </a:r>
            <a:r>
              <a:rPr lang="en-US" b="0" i="0" dirty="0">
                <a:solidFill>
                  <a:srgbClr val="333333"/>
                </a:solidFill>
                <a:effectLst/>
                <a:highlight>
                  <a:srgbClr val="FFFFFF"/>
                </a:highlight>
                <a:latin typeface="Segoe UI" panose="020B0502040204020203" pitchFamily="34" charset="0"/>
              </a:rPr>
              <a:t>Bringing our consultancy, experiences and expertise to help our clients do what matters.</a:t>
            </a: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16</a:t>
            </a:fld>
            <a:endParaRPr lang="en-US"/>
          </a:p>
        </p:txBody>
      </p:sp>
    </p:spTree>
    <p:extLst>
      <p:ext uri="{BB962C8B-B14F-4D97-AF65-F5344CB8AC3E}">
        <p14:creationId xmlns:p14="http://schemas.microsoft.com/office/powerpoint/2010/main" val="360569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talking a lot about this game. With a few input parameters, the web application will take a very small amount of information and build a diverse and rich </a:t>
            </a:r>
          </a:p>
        </p:txBody>
      </p:sp>
      <p:sp>
        <p:nvSpPr>
          <p:cNvPr id="4" name="Slide Number Placeholder 3"/>
          <p:cNvSpPr>
            <a:spLocks noGrp="1"/>
          </p:cNvSpPr>
          <p:nvPr>
            <p:ph type="sldNum" sz="quarter" idx="5"/>
          </p:nvPr>
        </p:nvSpPr>
        <p:spPr/>
        <p:txBody>
          <a:bodyPr/>
          <a:lstStyle/>
          <a:p>
            <a:fld id="{DEC33BEC-D426-46F6-B8FD-4D68C420F10F}" type="slidenum">
              <a:rPr lang="en-US" smtClean="0"/>
              <a:t>4</a:t>
            </a:fld>
            <a:endParaRPr lang="en-US"/>
          </a:p>
        </p:txBody>
      </p:sp>
    </p:spTree>
    <p:extLst>
      <p:ext uri="{BB962C8B-B14F-4D97-AF65-F5344CB8AC3E}">
        <p14:creationId xmlns:p14="http://schemas.microsoft.com/office/powerpoint/2010/main" val="241307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based on my work with digital twins and simulation platforms</a:t>
            </a:r>
          </a:p>
          <a:p>
            <a:pPr marL="171450" indent="-171450">
              <a:buFont typeface="Arial" panose="020B0604020202020204" pitchFamily="34" charset="0"/>
              <a:buChar char="•"/>
            </a:pPr>
            <a:r>
              <a:rPr lang="en-US" dirty="0"/>
              <a:t>The infrastructure I’m showing here is the bridge between digital twins and AI</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5</a:t>
            </a:fld>
            <a:endParaRPr lang="en-US"/>
          </a:p>
        </p:txBody>
      </p:sp>
    </p:spTree>
    <p:extLst>
      <p:ext uri="{BB962C8B-B14F-4D97-AF65-F5344CB8AC3E}">
        <p14:creationId xmlns:p14="http://schemas.microsoft.com/office/powerpoint/2010/main" val="222928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difference between a simulation and a game is the user interface. </a:t>
            </a:r>
          </a:p>
        </p:txBody>
      </p:sp>
      <p:sp>
        <p:nvSpPr>
          <p:cNvPr id="4" name="Slide Number Placeholder 3"/>
          <p:cNvSpPr>
            <a:spLocks noGrp="1"/>
          </p:cNvSpPr>
          <p:nvPr>
            <p:ph type="sldNum" sz="quarter" idx="5"/>
          </p:nvPr>
        </p:nvSpPr>
        <p:spPr/>
        <p:txBody>
          <a:bodyPr/>
          <a:lstStyle/>
          <a:p>
            <a:fld id="{DEC33BEC-D426-46F6-B8FD-4D68C420F10F}" type="slidenum">
              <a:rPr lang="en-US" smtClean="0"/>
              <a:t>6</a:t>
            </a:fld>
            <a:endParaRPr lang="en-US"/>
          </a:p>
        </p:txBody>
      </p:sp>
    </p:spTree>
    <p:extLst>
      <p:ext uri="{BB962C8B-B14F-4D97-AF65-F5344CB8AC3E}">
        <p14:creationId xmlns:p14="http://schemas.microsoft.com/office/powerpoint/2010/main" val="70531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Introduction/Overview - Azure Cosmos DB for Apache Gremlin | Microsoft Learn</a:t>
            </a: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7</a:t>
            </a:fld>
            <a:endParaRPr lang="en-US"/>
          </a:p>
        </p:txBody>
      </p:sp>
    </p:spTree>
    <p:extLst>
      <p:ext uri="{BB962C8B-B14F-4D97-AF65-F5344CB8AC3E}">
        <p14:creationId xmlns:p14="http://schemas.microsoft.com/office/powerpoint/2010/main" val="146960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Introduction/Overview - Azure Cosmos DB for Apache Gremlin | Microsoft Learn</a:t>
            </a: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11</a:t>
            </a:fld>
            <a:endParaRPr lang="en-US"/>
          </a:p>
        </p:txBody>
      </p:sp>
    </p:spTree>
    <p:extLst>
      <p:ext uri="{BB962C8B-B14F-4D97-AF65-F5344CB8AC3E}">
        <p14:creationId xmlns:p14="http://schemas.microsoft.com/office/powerpoint/2010/main" val="2391765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Introduction/Overview - Azure Cosmos DB for Apache Gremlin | Microsoft Learn</a:t>
            </a:r>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12</a:t>
            </a:fld>
            <a:endParaRPr lang="en-US"/>
          </a:p>
        </p:txBody>
      </p:sp>
    </p:spTree>
    <p:extLst>
      <p:ext uri="{BB962C8B-B14F-4D97-AF65-F5344CB8AC3E}">
        <p14:creationId xmlns:p14="http://schemas.microsoft.com/office/powerpoint/2010/main" val="11827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13</a:t>
            </a:fld>
            <a:endParaRPr lang="en-US"/>
          </a:p>
        </p:txBody>
      </p:sp>
    </p:spTree>
    <p:extLst>
      <p:ext uri="{BB962C8B-B14F-4D97-AF65-F5344CB8AC3E}">
        <p14:creationId xmlns:p14="http://schemas.microsoft.com/office/powerpoint/2010/main" val="1986275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33BEC-D426-46F6-B8FD-4D68C420F10F}" type="slidenum">
              <a:rPr lang="en-US" smtClean="0"/>
              <a:t>15</a:t>
            </a:fld>
            <a:endParaRPr lang="en-US"/>
          </a:p>
        </p:txBody>
      </p:sp>
    </p:spTree>
    <p:extLst>
      <p:ext uri="{BB962C8B-B14F-4D97-AF65-F5344CB8AC3E}">
        <p14:creationId xmlns:p14="http://schemas.microsoft.com/office/powerpoint/2010/main" val="2583748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Background Titlepage" descr="A blue and white object in the sky&#10;&#10;Description automatically generated with medium confidence">
            <a:extLst>
              <a:ext uri="{FF2B5EF4-FFF2-40B4-BE49-F238E27FC236}">
                <a16:creationId xmlns:a16="http://schemas.microsoft.com/office/drawing/2014/main" id="{EBCA7EA0-61D6-1E5C-609E-0D89F3F8689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5FA0DD9-7278-24F0-97A0-E8C41BDE1029}"/>
              </a:ext>
            </a:extLst>
          </p:cNvPr>
          <p:cNvSpPr>
            <a:spLocks noGrp="1"/>
          </p:cNvSpPr>
          <p:nvPr>
            <p:ph type="ctrTitle"/>
          </p:nvPr>
        </p:nvSpPr>
        <p:spPr>
          <a:xfrm>
            <a:off x="404949" y="1779859"/>
            <a:ext cx="6629400" cy="2387600"/>
          </a:xfrm>
        </p:spPr>
        <p:txBody>
          <a:bodyPr anchor="t">
            <a:normAutofit/>
          </a:bodyPr>
          <a:lstStyle>
            <a:lvl1pPr algn="l">
              <a:defRPr sz="4800">
                <a:solidFill>
                  <a:schemeClr val="bg1"/>
                </a:solidFill>
                <a:latin typeface="+mj-lt"/>
                <a:cs typeface="Segoe UI Light"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15E9F02-71DB-063D-2C45-2B384A45B96C}"/>
              </a:ext>
            </a:extLst>
          </p:cNvPr>
          <p:cNvSpPr>
            <a:spLocks noGrp="1"/>
          </p:cNvSpPr>
          <p:nvPr>
            <p:ph type="subTitle" idx="1"/>
          </p:nvPr>
        </p:nvSpPr>
        <p:spPr>
          <a:xfrm>
            <a:off x="404950" y="4288970"/>
            <a:ext cx="4249782" cy="968829"/>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543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F5C6-D93C-C735-AB3A-16FB812AE5A9}"/>
              </a:ext>
            </a:extLst>
          </p:cNvPr>
          <p:cNvSpPr>
            <a:spLocks noGrp="1"/>
          </p:cNvSpPr>
          <p:nvPr>
            <p:ph type="title"/>
          </p:nvPr>
        </p:nvSpPr>
        <p:spPr>
          <a:xfrm>
            <a:off x="838200" y="490173"/>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9B8903F-FE9D-4A9E-107D-2F2FA73CA05C}"/>
              </a:ext>
            </a:extLst>
          </p:cNvPr>
          <p:cNvSpPr>
            <a:spLocks noGrp="1"/>
          </p:cNvSpPr>
          <p:nvPr>
            <p:ph idx="1"/>
          </p:nvPr>
        </p:nvSpPr>
        <p:spPr>
          <a:xfrm>
            <a:off x="838200" y="1815736"/>
            <a:ext cx="10104120" cy="4136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5590D5-96C5-4E34-B31B-8DE0650E0B0D}"/>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23378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D0B0-E7CD-2A6D-718C-45CA03E779B1}"/>
              </a:ext>
            </a:extLst>
          </p:cNvPr>
          <p:cNvSpPr>
            <a:spLocks noGrp="1"/>
          </p:cNvSpPr>
          <p:nvPr>
            <p:ph type="title"/>
          </p:nvPr>
        </p:nvSpPr>
        <p:spPr>
          <a:xfrm>
            <a:off x="831850" y="364263"/>
            <a:ext cx="8899979" cy="3276738"/>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583053-D5D6-F75B-2E8B-021ECD6DF27F}"/>
              </a:ext>
            </a:extLst>
          </p:cNvPr>
          <p:cNvSpPr>
            <a:spLocks noGrp="1"/>
          </p:cNvSpPr>
          <p:nvPr>
            <p:ph type="body" idx="1"/>
          </p:nvPr>
        </p:nvSpPr>
        <p:spPr>
          <a:xfrm>
            <a:off x="1371600" y="3641001"/>
            <a:ext cx="8360229"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7128F34-12EC-AA1D-D08A-423E079BE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3064C-CB29-B2B4-02A2-17CD09E037E2}"/>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340841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F35A-E27E-E5D9-8B51-5055ACF7C268}"/>
              </a:ext>
            </a:extLst>
          </p:cNvPr>
          <p:cNvSpPr>
            <a:spLocks noGrp="1"/>
          </p:cNvSpPr>
          <p:nvPr>
            <p:ph type="title"/>
          </p:nvPr>
        </p:nvSpPr>
        <p:spPr>
          <a:xfrm>
            <a:off x="838200" y="561589"/>
            <a:ext cx="10515600" cy="91015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4E298E7-0310-D317-7AFD-2D1FD1B9CAC4}"/>
              </a:ext>
            </a:extLst>
          </p:cNvPr>
          <p:cNvSpPr>
            <a:spLocks noGrp="1"/>
          </p:cNvSpPr>
          <p:nvPr>
            <p:ph sz="half" idx="1"/>
          </p:nvPr>
        </p:nvSpPr>
        <p:spPr>
          <a:xfrm>
            <a:off x="1602377" y="1471748"/>
            <a:ext cx="45719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64C6D-51A7-CBD7-FB75-5A763C1E8026}"/>
              </a:ext>
            </a:extLst>
          </p:cNvPr>
          <p:cNvSpPr>
            <a:spLocks noGrp="1"/>
          </p:cNvSpPr>
          <p:nvPr>
            <p:ph sz="half" idx="2"/>
          </p:nvPr>
        </p:nvSpPr>
        <p:spPr>
          <a:xfrm>
            <a:off x="6174376" y="1471748"/>
            <a:ext cx="45719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2BBFE54C-1A6A-230D-D750-3D9903733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F31BB-54CF-AAB5-08B1-53A54AD7DB26}"/>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383112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0F2-B033-A366-5486-F375B7CB3548}"/>
              </a:ext>
            </a:extLst>
          </p:cNvPr>
          <p:cNvSpPr>
            <a:spLocks noGrp="1"/>
          </p:cNvSpPr>
          <p:nvPr>
            <p:ph type="title"/>
          </p:nvPr>
        </p:nvSpPr>
        <p:spPr>
          <a:xfrm>
            <a:off x="839788" y="395424"/>
            <a:ext cx="10515600" cy="8015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514BF4-E384-926E-8617-F2284210BB70}"/>
              </a:ext>
            </a:extLst>
          </p:cNvPr>
          <p:cNvSpPr>
            <a:spLocks noGrp="1"/>
          </p:cNvSpPr>
          <p:nvPr>
            <p:ph type="body" idx="1"/>
          </p:nvPr>
        </p:nvSpPr>
        <p:spPr>
          <a:xfrm>
            <a:off x="1436914" y="1197021"/>
            <a:ext cx="46340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15A9B6-D26B-21A6-C684-6DDE37043F3E}"/>
              </a:ext>
            </a:extLst>
          </p:cNvPr>
          <p:cNvSpPr>
            <a:spLocks noGrp="1"/>
          </p:cNvSpPr>
          <p:nvPr>
            <p:ph sz="half" idx="2"/>
          </p:nvPr>
        </p:nvSpPr>
        <p:spPr>
          <a:xfrm>
            <a:off x="1436914" y="2020933"/>
            <a:ext cx="46340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B094B9-212D-399A-5440-82CC2081C8D2}"/>
              </a:ext>
            </a:extLst>
          </p:cNvPr>
          <p:cNvSpPr>
            <a:spLocks noGrp="1"/>
          </p:cNvSpPr>
          <p:nvPr>
            <p:ph type="body" sz="quarter" idx="3"/>
          </p:nvPr>
        </p:nvSpPr>
        <p:spPr>
          <a:xfrm>
            <a:off x="6096000" y="1197021"/>
            <a:ext cx="465690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0D5C3A-B75B-16FA-A6F0-7D2FF79B1ABB}"/>
              </a:ext>
            </a:extLst>
          </p:cNvPr>
          <p:cNvSpPr>
            <a:spLocks noGrp="1"/>
          </p:cNvSpPr>
          <p:nvPr>
            <p:ph sz="quarter" idx="4"/>
          </p:nvPr>
        </p:nvSpPr>
        <p:spPr>
          <a:xfrm>
            <a:off x="6096000" y="2020933"/>
            <a:ext cx="465690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9531A39-4D97-B72C-7F6D-492E33AD43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20CE25-46C9-7EC1-52AF-F90D747F8A80}"/>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271936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EEF2-E81B-55FE-B461-4AF987887A96}"/>
              </a:ext>
            </a:extLst>
          </p:cNvPr>
          <p:cNvSpPr>
            <a:spLocks noGrp="1"/>
          </p:cNvSpPr>
          <p:nvPr>
            <p:ph type="title"/>
          </p:nvPr>
        </p:nvSpPr>
        <p:spPr>
          <a:xfrm>
            <a:off x="838200" y="500629"/>
            <a:ext cx="10515600" cy="4458902"/>
          </a:xfrm>
        </p:spPr>
        <p:txBody>
          <a:bodyPr anchor="t"/>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6009CA48-6C75-7DA0-664E-4FBD6A9570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33BF4D-FE1E-E4D2-B850-AAADC532F7A4}"/>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180842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0818DB-B4BB-A0B5-347D-1EA39EBA1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5F05091C-739B-C5A5-54B5-08AB5437A9D2}"/>
              </a:ext>
            </a:extLst>
          </p:cNvPr>
          <p:cNvSpPr>
            <a:spLocks noGrp="1"/>
          </p:cNvSpPr>
          <p:nvPr>
            <p:ph type="dt" sz="half" idx="10"/>
          </p:nvPr>
        </p:nvSpPr>
        <p:spPr>
          <a:xfrm>
            <a:off x="838200" y="6356350"/>
            <a:ext cx="2743200" cy="365125"/>
          </a:xfrm>
          <a:prstGeom prst="rect">
            <a:avLst/>
          </a:prstGeom>
        </p:spPr>
        <p:txBody>
          <a:bodyPr/>
          <a:lstStyle/>
          <a:p>
            <a:fld id="{7F972065-C49E-4933-9897-9AA337870F74}" type="datetimeFigureOut">
              <a:rPr lang="en-US" smtClean="0"/>
              <a:t>4/14/2024</a:t>
            </a:fld>
            <a:endParaRPr lang="en-US"/>
          </a:p>
        </p:txBody>
      </p:sp>
      <p:sp>
        <p:nvSpPr>
          <p:cNvPr id="3" name="Footer Placeholder 2">
            <a:extLst>
              <a:ext uri="{FF2B5EF4-FFF2-40B4-BE49-F238E27FC236}">
                <a16:creationId xmlns:a16="http://schemas.microsoft.com/office/drawing/2014/main" id="{029A7F79-81EB-EF85-58B5-6CC661A0A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098CD4-8C1A-5620-1033-C91A0360C1C1}"/>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306186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A859-A039-7AFA-8D3B-6B560467810B}"/>
              </a:ext>
            </a:extLst>
          </p:cNvPr>
          <p:cNvSpPr>
            <a:spLocks noGrp="1"/>
          </p:cNvSpPr>
          <p:nvPr>
            <p:ph type="title"/>
          </p:nvPr>
        </p:nvSpPr>
        <p:spPr>
          <a:xfrm>
            <a:off x="839788" y="504098"/>
            <a:ext cx="3932237" cy="1069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3AD0FB-4453-5ADD-6E97-5719CFC653B8}"/>
              </a:ext>
            </a:extLst>
          </p:cNvPr>
          <p:cNvSpPr>
            <a:spLocks noGrp="1"/>
          </p:cNvSpPr>
          <p:nvPr>
            <p:ph idx="1"/>
          </p:nvPr>
        </p:nvSpPr>
        <p:spPr>
          <a:xfrm>
            <a:off x="4939348" y="504098"/>
            <a:ext cx="5898469" cy="539160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49D7A3-892B-336C-A42F-EBF026E55C3D}"/>
              </a:ext>
            </a:extLst>
          </p:cNvPr>
          <p:cNvSpPr>
            <a:spLocks noGrp="1"/>
          </p:cNvSpPr>
          <p:nvPr>
            <p:ph type="body" sz="half" idx="2"/>
          </p:nvPr>
        </p:nvSpPr>
        <p:spPr>
          <a:xfrm>
            <a:off x="839788" y="1574074"/>
            <a:ext cx="3932237" cy="33244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D01777C-CB76-A662-DE4F-0F05FE032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EAAA2-9735-981B-24D6-0485D697FB75}"/>
              </a:ext>
            </a:extLst>
          </p:cNvPr>
          <p:cNvSpPr>
            <a:spLocks noGrp="1"/>
          </p:cNvSpPr>
          <p:nvPr>
            <p:ph type="sldNum" sz="quarter" idx="12"/>
          </p:nvPr>
        </p:nvSpPr>
        <p:spPr/>
        <p:txBody>
          <a:bodyPr/>
          <a:lstStyle/>
          <a:p>
            <a:fld id="{2C53EF14-5230-40A3-9F2B-30B2B369EC08}" type="slidenum">
              <a:rPr lang="en-US" smtClean="0"/>
              <a:t>‹#›</a:t>
            </a:fld>
            <a:endParaRPr lang="en-US"/>
          </a:p>
        </p:txBody>
      </p:sp>
    </p:spTree>
    <p:extLst>
      <p:ext uri="{BB962C8B-B14F-4D97-AF65-F5344CB8AC3E}">
        <p14:creationId xmlns:p14="http://schemas.microsoft.com/office/powerpoint/2010/main" val="2437062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A3E0-C9C8-3859-4E22-A97FF6321C85}"/>
              </a:ext>
            </a:extLst>
          </p:cNvPr>
          <p:cNvSpPr>
            <a:spLocks noGrp="1"/>
          </p:cNvSpPr>
          <p:nvPr>
            <p:ph type="title"/>
          </p:nvPr>
        </p:nvSpPr>
        <p:spPr>
          <a:xfrm>
            <a:off x="839788" y="477973"/>
            <a:ext cx="3932237" cy="1069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3E76CD-25AD-BC57-926A-4D7A17EF220D}"/>
              </a:ext>
            </a:extLst>
          </p:cNvPr>
          <p:cNvSpPr>
            <a:spLocks noGrp="1"/>
          </p:cNvSpPr>
          <p:nvPr>
            <p:ph type="pic" idx="1"/>
          </p:nvPr>
        </p:nvSpPr>
        <p:spPr>
          <a:xfrm>
            <a:off x="4878388" y="477974"/>
            <a:ext cx="5942012" cy="54307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A80D59-1326-02D8-1D9D-814C201DD105}"/>
              </a:ext>
            </a:extLst>
          </p:cNvPr>
          <p:cNvSpPr>
            <a:spLocks noGrp="1"/>
          </p:cNvSpPr>
          <p:nvPr>
            <p:ph type="body" sz="half" idx="2"/>
          </p:nvPr>
        </p:nvSpPr>
        <p:spPr>
          <a:xfrm>
            <a:off x="839788" y="1547949"/>
            <a:ext cx="3932237" cy="34594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5091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G image">
            <a:extLst>
              <a:ext uri="{FF2B5EF4-FFF2-40B4-BE49-F238E27FC236}">
                <a16:creationId xmlns:a16="http://schemas.microsoft.com/office/drawing/2014/main" id="{ECA62FC8-9792-6AFD-9E7F-4771FBB87A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40C3FB3-3B4F-CF3C-0571-AE1EA3A2D420}"/>
              </a:ext>
            </a:extLst>
          </p:cNvPr>
          <p:cNvSpPr>
            <a:spLocks noGrp="1"/>
          </p:cNvSpPr>
          <p:nvPr>
            <p:ph type="title"/>
          </p:nvPr>
        </p:nvSpPr>
        <p:spPr>
          <a:xfrm>
            <a:off x="838200" y="50933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1E32F8-2049-8848-A5EF-C0F1F85502EB}"/>
              </a:ext>
            </a:extLst>
          </p:cNvPr>
          <p:cNvSpPr>
            <a:spLocks noGrp="1"/>
          </p:cNvSpPr>
          <p:nvPr>
            <p:ph type="body" idx="1"/>
          </p:nvPr>
        </p:nvSpPr>
        <p:spPr>
          <a:xfrm>
            <a:off x="1554480" y="1834900"/>
            <a:ext cx="9209313" cy="4165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8A47D41-1F4E-4524-2852-4950773B1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4C856D9-EB6A-45B7-B8AC-901702B1987C}"/>
              </a:ext>
            </a:extLst>
          </p:cNvPr>
          <p:cNvSpPr>
            <a:spLocks noGrp="1"/>
          </p:cNvSpPr>
          <p:nvPr>
            <p:ph type="sldNum" sz="quarter" idx="4"/>
          </p:nvPr>
        </p:nvSpPr>
        <p:spPr>
          <a:xfrm>
            <a:off x="11033760" y="6456498"/>
            <a:ext cx="515983" cy="365125"/>
          </a:xfrm>
          <a:prstGeom prst="rect">
            <a:avLst/>
          </a:prstGeom>
        </p:spPr>
        <p:txBody>
          <a:bodyPr vert="horz" lIns="91440" tIns="45720" rIns="91440" bIns="45720" rtlCol="0" anchor="ctr"/>
          <a:lstStyle>
            <a:lvl1pPr algn="r">
              <a:defRPr sz="1200">
                <a:solidFill>
                  <a:schemeClr val="bg1"/>
                </a:solidFill>
              </a:defRPr>
            </a:lvl1pPr>
          </a:lstStyle>
          <a:p>
            <a:fld id="{2C53EF14-5230-40A3-9F2B-30B2B369EC08}" type="slidenum">
              <a:rPr lang="en-US" smtClean="0"/>
              <a:pPr/>
              <a:t>‹#›</a:t>
            </a:fld>
            <a:endParaRPr lang="en-US"/>
          </a:p>
        </p:txBody>
      </p:sp>
      <p:sp>
        <p:nvSpPr>
          <p:cNvPr id="8" name="TextBox 7">
            <a:extLst>
              <a:ext uri="{FF2B5EF4-FFF2-40B4-BE49-F238E27FC236}">
                <a16:creationId xmlns:a16="http://schemas.microsoft.com/office/drawing/2014/main" id="{51355B92-A595-DB4F-2A60-C86D0A61A195}"/>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38924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ithub.com/BillmanH" TargetMode="External"/><Relationship Id="rId5" Type="http://schemas.openxmlformats.org/officeDocument/2006/relationships/hyperlink" Target="mailto:William.harding@avanade.com"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BillmanH" TargetMode="External"/><Relationship Id="rId5" Type="http://schemas.openxmlformats.org/officeDocument/2006/relationships/hyperlink" Target="mailto:William.harding@avanade.com"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ithub.com/BillmanH/exoplanets"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9F511-3C10-028E-697C-16FD8471BECB}"/>
              </a:ext>
            </a:extLst>
          </p:cNvPr>
          <p:cNvSpPr txBox="1"/>
          <p:nvPr/>
        </p:nvSpPr>
        <p:spPr>
          <a:xfrm>
            <a:off x="1079500" y="1189334"/>
            <a:ext cx="8797925" cy="2554545"/>
          </a:xfrm>
          <a:prstGeom prst="rect">
            <a:avLst/>
          </a:prstGeom>
          <a:noFill/>
        </p:spPr>
        <p:txBody>
          <a:bodyPr wrap="square">
            <a:spAutoFit/>
          </a:bodyPr>
          <a:lstStyle/>
          <a:p>
            <a:pPr fontAlgn="ctr"/>
            <a:r>
              <a:rPr lang="en-US" sz="4000" b="1" dirty="0">
                <a:solidFill>
                  <a:schemeClr val="bg1"/>
                </a:solidFill>
                <a:effectLst/>
              </a:rPr>
              <a:t>Procedural Simulation, </a:t>
            </a:r>
          </a:p>
          <a:p>
            <a:pPr fontAlgn="ctr"/>
            <a:r>
              <a:rPr lang="en-US" sz="4000" b="1" dirty="0">
                <a:solidFill>
                  <a:schemeClr val="bg1"/>
                </a:solidFill>
                <a:effectLst/>
              </a:rPr>
              <a:t>AI creativity </a:t>
            </a:r>
          </a:p>
          <a:p>
            <a:pPr fontAlgn="ctr"/>
            <a:r>
              <a:rPr lang="en-US" sz="4000" b="1" dirty="0">
                <a:solidFill>
                  <a:schemeClr val="bg1"/>
                </a:solidFill>
                <a:effectLst/>
              </a:rPr>
              <a:t>and stochastic modeling. </a:t>
            </a:r>
          </a:p>
          <a:p>
            <a:pPr fontAlgn="ctr"/>
            <a:endParaRPr lang="en-US" sz="4000" b="1" dirty="0">
              <a:solidFill>
                <a:schemeClr val="bg1"/>
              </a:solidFill>
              <a:effectLst/>
            </a:endParaRPr>
          </a:p>
        </p:txBody>
      </p:sp>
      <p:sp>
        <p:nvSpPr>
          <p:cNvPr id="9" name="Subtitle 8">
            <a:extLst>
              <a:ext uri="{FF2B5EF4-FFF2-40B4-BE49-F238E27FC236}">
                <a16:creationId xmlns:a16="http://schemas.microsoft.com/office/drawing/2014/main" id="{74D13738-F138-BEFE-1137-F5E8152B0785}"/>
              </a:ext>
            </a:extLst>
          </p:cNvPr>
          <p:cNvSpPr>
            <a:spLocks noGrp="1"/>
          </p:cNvSpPr>
          <p:nvPr>
            <p:ph type="subTitle" idx="1"/>
          </p:nvPr>
        </p:nvSpPr>
        <p:spPr>
          <a:xfrm>
            <a:off x="1079500" y="4358820"/>
            <a:ext cx="4249782" cy="968829"/>
          </a:xfrm>
        </p:spPr>
        <p:txBody>
          <a:bodyPr/>
          <a:lstStyle/>
          <a:p>
            <a:r>
              <a:rPr lang="en-US" sz="2400" b="1" dirty="0">
                <a:solidFill>
                  <a:schemeClr val="bg1"/>
                </a:solidFill>
                <a:effectLst/>
              </a:rPr>
              <a:t>Using Azure Cosmos DB to make games.</a:t>
            </a:r>
          </a:p>
          <a:p>
            <a:endParaRPr lang="en-US" dirty="0"/>
          </a:p>
        </p:txBody>
      </p:sp>
    </p:spTree>
    <p:extLst>
      <p:ext uri="{BB962C8B-B14F-4D97-AF65-F5344CB8AC3E}">
        <p14:creationId xmlns:p14="http://schemas.microsoft.com/office/powerpoint/2010/main" val="167799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80921F6-8408-DD61-D60E-8155F134FD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200" y="-895349"/>
            <a:ext cx="10675925" cy="8229600"/>
          </a:xfrm>
          <a:prstGeom prst="rect">
            <a:avLst/>
          </a:prstGeom>
        </p:spPr>
      </p:pic>
    </p:spTree>
    <p:extLst>
      <p:ext uri="{BB962C8B-B14F-4D97-AF65-F5344CB8AC3E}">
        <p14:creationId xmlns:p14="http://schemas.microsoft.com/office/powerpoint/2010/main" val="379522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04ABD2-D4DF-8C09-304C-294FE44E0A43}"/>
              </a:ext>
            </a:extLst>
          </p:cNvPr>
          <p:cNvPicPr>
            <a:picLocks noChangeAspect="1"/>
          </p:cNvPicPr>
          <p:nvPr/>
        </p:nvPicPr>
        <p:blipFill>
          <a:blip r:embed="rId3"/>
          <a:stretch>
            <a:fillRect/>
          </a:stretch>
        </p:blipFill>
        <p:spPr>
          <a:xfrm>
            <a:off x="280892" y="5737002"/>
            <a:ext cx="807533" cy="835906"/>
          </a:xfrm>
          <a:prstGeom prst="rect">
            <a:avLst/>
          </a:prstGeom>
        </p:spPr>
      </p:pic>
      <p:pic>
        <p:nvPicPr>
          <p:cNvPr id="4" name="Picture 3">
            <a:extLst>
              <a:ext uri="{FF2B5EF4-FFF2-40B4-BE49-F238E27FC236}">
                <a16:creationId xmlns:a16="http://schemas.microsoft.com/office/drawing/2014/main" id="{ED461E6C-2D81-7007-F969-3F16CD3AFDCB}"/>
              </a:ext>
            </a:extLst>
          </p:cNvPr>
          <p:cNvPicPr>
            <a:picLocks noChangeAspect="1"/>
          </p:cNvPicPr>
          <p:nvPr/>
        </p:nvPicPr>
        <p:blipFill>
          <a:blip r:embed="rId4"/>
          <a:stretch>
            <a:fillRect/>
          </a:stretch>
        </p:blipFill>
        <p:spPr>
          <a:xfrm>
            <a:off x="1151925" y="1049214"/>
            <a:ext cx="8592749" cy="1762371"/>
          </a:xfrm>
          <a:prstGeom prst="rect">
            <a:avLst/>
          </a:prstGeom>
        </p:spPr>
      </p:pic>
      <p:pic>
        <p:nvPicPr>
          <p:cNvPr id="7" name="Picture 6">
            <a:extLst>
              <a:ext uri="{FF2B5EF4-FFF2-40B4-BE49-F238E27FC236}">
                <a16:creationId xmlns:a16="http://schemas.microsoft.com/office/drawing/2014/main" id="{079BC0CE-EDDA-C24F-C976-7A2A4A28905A}"/>
              </a:ext>
            </a:extLst>
          </p:cNvPr>
          <p:cNvPicPr>
            <a:picLocks noChangeAspect="1"/>
          </p:cNvPicPr>
          <p:nvPr/>
        </p:nvPicPr>
        <p:blipFill>
          <a:blip r:embed="rId5"/>
          <a:stretch>
            <a:fillRect/>
          </a:stretch>
        </p:blipFill>
        <p:spPr>
          <a:xfrm>
            <a:off x="1123346" y="2900145"/>
            <a:ext cx="8621328" cy="3115110"/>
          </a:xfrm>
          <a:prstGeom prst="rect">
            <a:avLst/>
          </a:prstGeom>
        </p:spPr>
      </p:pic>
    </p:spTree>
    <p:extLst>
      <p:ext uri="{BB962C8B-B14F-4D97-AF65-F5344CB8AC3E}">
        <p14:creationId xmlns:p14="http://schemas.microsoft.com/office/powerpoint/2010/main" val="204907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78625A-BF6F-9697-8D9D-5C928F3D480E}"/>
              </a:ext>
            </a:extLst>
          </p:cNvPr>
          <p:cNvPicPr>
            <a:picLocks noChangeAspect="1"/>
          </p:cNvPicPr>
          <p:nvPr/>
        </p:nvPicPr>
        <p:blipFill>
          <a:blip r:embed="rId3"/>
          <a:stretch>
            <a:fillRect/>
          </a:stretch>
        </p:blipFill>
        <p:spPr>
          <a:xfrm>
            <a:off x="226901" y="5796253"/>
            <a:ext cx="858949" cy="776655"/>
          </a:xfrm>
          <a:prstGeom prst="rect">
            <a:avLst/>
          </a:prstGeom>
        </p:spPr>
      </p:pic>
      <p:pic>
        <p:nvPicPr>
          <p:cNvPr id="12" name="Picture 11">
            <a:extLst>
              <a:ext uri="{FF2B5EF4-FFF2-40B4-BE49-F238E27FC236}">
                <a16:creationId xmlns:a16="http://schemas.microsoft.com/office/drawing/2014/main" id="{98956DEC-2ACC-C1EB-1D56-98A9E69B5AFB}"/>
              </a:ext>
            </a:extLst>
          </p:cNvPr>
          <p:cNvPicPr>
            <a:picLocks noChangeAspect="1"/>
          </p:cNvPicPr>
          <p:nvPr/>
        </p:nvPicPr>
        <p:blipFill>
          <a:blip r:embed="rId4"/>
          <a:stretch>
            <a:fillRect/>
          </a:stretch>
        </p:blipFill>
        <p:spPr>
          <a:xfrm>
            <a:off x="1539280" y="974370"/>
            <a:ext cx="8516539" cy="5087060"/>
          </a:xfrm>
          <a:prstGeom prst="rect">
            <a:avLst/>
          </a:prstGeom>
        </p:spPr>
      </p:pic>
    </p:spTree>
    <p:extLst>
      <p:ext uri="{BB962C8B-B14F-4D97-AF65-F5344CB8AC3E}">
        <p14:creationId xmlns:p14="http://schemas.microsoft.com/office/powerpoint/2010/main" val="219829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148760-4D45-F564-65DD-A466508A68C6}"/>
              </a:ext>
            </a:extLst>
          </p:cNvPr>
          <p:cNvSpPr txBox="1">
            <a:spLocks/>
          </p:cNvSpPr>
          <p:nvPr/>
        </p:nvSpPr>
        <p:spPr>
          <a:xfrm>
            <a:off x="869950" y="1320787"/>
            <a:ext cx="3740150" cy="74651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800" kern="1200">
                <a:solidFill>
                  <a:schemeClr val="bg1"/>
                </a:solidFill>
                <a:latin typeface="+mj-lt"/>
                <a:ea typeface="+mj-ea"/>
                <a:cs typeface="Segoe UI Light" panose="020B0502040204020203" pitchFamily="34" charset="0"/>
              </a:defRPr>
            </a:lvl1pPr>
          </a:lstStyle>
          <a:p>
            <a:r>
              <a:rPr lang="en-US" dirty="0"/>
              <a:t>Event Triggers</a:t>
            </a:r>
          </a:p>
        </p:txBody>
      </p:sp>
      <p:pic>
        <p:nvPicPr>
          <p:cNvPr id="10" name="Picture 9" descr="A diagram of a computer network&#10;&#10;Description automatically generated with medium confidence">
            <a:extLst>
              <a:ext uri="{FF2B5EF4-FFF2-40B4-BE49-F238E27FC236}">
                <a16:creationId xmlns:a16="http://schemas.microsoft.com/office/drawing/2014/main" id="{CEE1F6DA-196E-CDFE-C03F-24B181679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00598"/>
            <a:ext cx="6883400" cy="4328427"/>
          </a:xfrm>
          <a:prstGeom prst="rect">
            <a:avLst/>
          </a:prstGeom>
        </p:spPr>
      </p:pic>
      <p:sp>
        <p:nvSpPr>
          <p:cNvPr id="11" name="Subtitle 8">
            <a:extLst>
              <a:ext uri="{FF2B5EF4-FFF2-40B4-BE49-F238E27FC236}">
                <a16:creationId xmlns:a16="http://schemas.microsoft.com/office/drawing/2014/main" id="{223C13F6-BADA-AAB3-A302-DA2A2716861E}"/>
              </a:ext>
            </a:extLst>
          </p:cNvPr>
          <p:cNvSpPr>
            <a:spLocks noGrp="1"/>
          </p:cNvSpPr>
          <p:nvPr>
            <p:ph type="subTitle" idx="1"/>
          </p:nvPr>
        </p:nvSpPr>
        <p:spPr>
          <a:xfrm>
            <a:off x="582612" y="4790702"/>
            <a:ext cx="4719638" cy="1749798"/>
          </a:xfrm>
        </p:spPr>
        <p:txBody>
          <a:bodyPr/>
          <a:lstStyle/>
          <a:p>
            <a:r>
              <a:rPr lang="en-US" sz="2400" b="1" dirty="0">
                <a:solidFill>
                  <a:schemeClr val="bg1"/>
                </a:solidFill>
                <a:effectLst/>
              </a:rPr>
              <a:t>Azure Cosmos DB is great for fast read/write operations, traversals and short queries.</a:t>
            </a:r>
          </a:p>
        </p:txBody>
      </p:sp>
    </p:spTree>
    <p:extLst>
      <p:ext uri="{BB962C8B-B14F-4D97-AF65-F5344CB8AC3E}">
        <p14:creationId xmlns:p14="http://schemas.microsoft.com/office/powerpoint/2010/main" val="367252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34E5-D1BB-D74E-C22B-78BD2A2B4801}"/>
              </a:ext>
            </a:extLst>
          </p:cNvPr>
          <p:cNvSpPr>
            <a:spLocks noGrp="1"/>
          </p:cNvSpPr>
          <p:nvPr>
            <p:ph type="ctrTitle"/>
          </p:nvPr>
        </p:nvSpPr>
        <p:spPr>
          <a:xfrm>
            <a:off x="760548" y="1290909"/>
            <a:ext cx="11488602" cy="874441"/>
          </a:xfrm>
        </p:spPr>
        <p:txBody>
          <a:bodyPr>
            <a:normAutofit/>
          </a:bodyPr>
          <a:lstStyle/>
          <a:p>
            <a:r>
              <a:rPr lang="en-US" dirty="0">
                <a:cs typeface="Segoe UI Light"/>
              </a:rPr>
              <a:t>Timer Triggers (the stochastic model)</a:t>
            </a:r>
            <a:endParaRPr lang="en-US" dirty="0"/>
          </a:p>
        </p:txBody>
      </p:sp>
      <p:pic>
        <p:nvPicPr>
          <p:cNvPr id="8" name="Picture 7" descr="A close-up of a logo&#10;&#10;Description automatically generated">
            <a:extLst>
              <a:ext uri="{FF2B5EF4-FFF2-40B4-BE49-F238E27FC236}">
                <a16:creationId xmlns:a16="http://schemas.microsoft.com/office/drawing/2014/main" id="{BEE2BFE3-10E9-E9E9-E21A-8A317151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2066925"/>
            <a:ext cx="7648575" cy="2495550"/>
          </a:xfrm>
          <a:prstGeom prst="rect">
            <a:avLst/>
          </a:prstGeom>
        </p:spPr>
      </p:pic>
      <p:sp>
        <p:nvSpPr>
          <p:cNvPr id="9" name="Subtitle 8">
            <a:extLst>
              <a:ext uri="{FF2B5EF4-FFF2-40B4-BE49-F238E27FC236}">
                <a16:creationId xmlns:a16="http://schemas.microsoft.com/office/drawing/2014/main" id="{965DFA04-A3E3-00D7-904C-B847A0C51A4B}"/>
              </a:ext>
            </a:extLst>
          </p:cNvPr>
          <p:cNvSpPr>
            <a:spLocks noGrp="1"/>
          </p:cNvSpPr>
          <p:nvPr>
            <p:ph type="subTitle" idx="1"/>
          </p:nvPr>
        </p:nvSpPr>
        <p:spPr>
          <a:xfrm>
            <a:off x="1522412" y="4205060"/>
            <a:ext cx="7156450" cy="498930"/>
          </a:xfrm>
        </p:spPr>
        <p:txBody>
          <a:bodyPr/>
          <a:lstStyle/>
          <a:p>
            <a:r>
              <a:rPr lang="en-US" sz="2400" b="1" dirty="0">
                <a:solidFill>
                  <a:schemeClr val="bg1"/>
                </a:solidFill>
                <a:effectLst/>
              </a:rPr>
              <a:t>Don’t put your business logic in the timer trigger.</a:t>
            </a:r>
          </a:p>
        </p:txBody>
      </p:sp>
    </p:spTree>
    <p:extLst>
      <p:ext uri="{BB962C8B-B14F-4D97-AF65-F5344CB8AC3E}">
        <p14:creationId xmlns:p14="http://schemas.microsoft.com/office/powerpoint/2010/main" val="290487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C2E7-B28C-6F53-99AF-343A3A7FE00D}"/>
              </a:ext>
            </a:extLst>
          </p:cNvPr>
          <p:cNvSpPr txBox="1">
            <a:spLocks/>
          </p:cNvSpPr>
          <p:nvPr/>
        </p:nvSpPr>
        <p:spPr>
          <a:xfrm>
            <a:off x="685800" y="1237449"/>
            <a:ext cx="8540750" cy="784611"/>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800" kern="1200">
                <a:solidFill>
                  <a:schemeClr val="bg1"/>
                </a:solidFill>
                <a:latin typeface="+mj-lt"/>
                <a:ea typeface="+mj-ea"/>
                <a:cs typeface="Segoe UI Light" panose="020B0502040204020203" pitchFamily="34" charset="0"/>
              </a:defRPr>
            </a:lvl1pPr>
          </a:lstStyle>
          <a:p>
            <a:r>
              <a:rPr lang="en-US" dirty="0"/>
              <a:t>The whole system working together</a:t>
            </a:r>
          </a:p>
        </p:txBody>
      </p:sp>
      <p:pic>
        <p:nvPicPr>
          <p:cNvPr id="5" name="Picture 4" descr="A diagram of a network&#10;&#10;Description automatically generated with medium confidence">
            <a:extLst>
              <a:ext uri="{FF2B5EF4-FFF2-40B4-BE49-F238E27FC236}">
                <a16:creationId xmlns:a16="http://schemas.microsoft.com/office/drawing/2014/main" id="{7B64060D-664B-1847-1B16-97543DA57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2022060"/>
            <a:ext cx="7007225" cy="4392833"/>
          </a:xfrm>
          <a:prstGeom prst="rect">
            <a:avLst/>
          </a:prstGeom>
        </p:spPr>
      </p:pic>
    </p:spTree>
    <p:extLst>
      <p:ext uri="{BB962C8B-B14F-4D97-AF65-F5344CB8AC3E}">
        <p14:creationId xmlns:p14="http://schemas.microsoft.com/office/powerpoint/2010/main" val="393711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69B886-69C3-4CF8-4A96-54882EDCD714}"/>
              </a:ext>
            </a:extLst>
          </p:cNvPr>
          <p:cNvSpPr>
            <a:spLocks noGrp="1"/>
          </p:cNvSpPr>
          <p:nvPr>
            <p:ph type="subTitle" idx="1"/>
          </p:nvPr>
        </p:nvSpPr>
        <p:spPr>
          <a:xfrm>
            <a:off x="404950" y="5111153"/>
            <a:ext cx="4249782" cy="968829"/>
          </a:xfrm>
        </p:spPr>
        <p:txBody>
          <a:bodyPr vert="horz" lIns="91440" tIns="45720" rIns="91440" bIns="45720" rtlCol="0" anchor="t">
            <a:normAutofit/>
          </a:bodyPr>
          <a:lstStyle/>
          <a:p>
            <a:endParaRPr lang="en-US"/>
          </a:p>
          <a:p>
            <a:endParaRPr lang="en-US"/>
          </a:p>
        </p:txBody>
      </p:sp>
      <p:pic>
        <p:nvPicPr>
          <p:cNvPr id="1026" name="Picture 2" descr="profile image">
            <a:extLst>
              <a:ext uri="{FF2B5EF4-FFF2-40B4-BE49-F238E27FC236}">
                <a16:creationId xmlns:a16="http://schemas.microsoft.com/office/drawing/2014/main" id="{6451B0DD-AECB-AA1E-3764-23B95CA3D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82" t="9467" r="12221" b="17556"/>
          <a:stretch/>
        </p:blipFill>
        <p:spPr bwMode="auto">
          <a:xfrm>
            <a:off x="666750" y="1882633"/>
            <a:ext cx="27559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E074D0-8B8A-037A-CFDC-F1023EFD214C}"/>
              </a:ext>
            </a:extLst>
          </p:cNvPr>
          <p:cNvPicPr>
            <a:picLocks noChangeAspect="1"/>
          </p:cNvPicPr>
          <p:nvPr/>
        </p:nvPicPr>
        <p:blipFill>
          <a:blip r:embed="rId4"/>
          <a:stretch>
            <a:fillRect/>
          </a:stretch>
        </p:blipFill>
        <p:spPr>
          <a:xfrm>
            <a:off x="1134915" y="4741573"/>
            <a:ext cx="1817836" cy="1801533"/>
          </a:xfrm>
          <a:prstGeom prst="rect">
            <a:avLst/>
          </a:prstGeom>
        </p:spPr>
      </p:pic>
      <p:sp>
        <p:nvSpPr>
          <p:cNvPr id="6" name="TextBox 5">
            <a:extLst>
              <a:ext uri="{FF2B5EF4-FFF2-40B4-BE49-F238E27FC236}">
                <a16:creationId xmlns:a16="http://schemas.microsoft.com/office/drawing/2014/main" id="{E6680A57-3DF9-9B85-BA41-53075EE7208F}"/>
              </a:ext>
            </a:extLst>
          </p:cNvPr>
          <p:cNvSpPr txBox="1"/>
          <p:nvPr/>
        </p:nvSpPr>
        <p:spPr>
          <a:xfrm>
            <a:off x="3775075" y="2011518"/>
            <a:ext cx="6102350" cy="3970318"/>
          </a:xfrm>
          <a:prstGeom prst="rect">
            <a:avLst/>
          </a:prstGeom>
          <a:noFill/>
        </p:spPr>
        <p:txBody>
          <a:bodyPr wrap="square">
            <a:spAutoFit/>
          </a:bodyPr>
          <a:lstStyle/>
          <a:p>
            <a:pPr fontAlgn="ctr"/>
            <a:r>
              <a:rPr lang="en-US" b="1" dirty="0">
                <a:solidFill>
                  <a:schemeClr val="bg1"/>
                </a:solidFill>
                <a:effectLst/>
              </a:rPr>
              <a:t>William Harding</a:t>
            </a:r>
          </a:p>
          <a:p>
            <a:pPr fontAlgn="ctr"/>
            <a:endParaRPr lang="en-US" b="1" dirty="0">
              <a:solidFill>
                <a:schemeClr val="bg1"/>
              </a:solidFill>
            </a:endParaRPr>
          </a:p>
          <a:p>
            <a:pPr fontAlgn="ctr"/>
            <a:r>
              <a:rPr lang="en-US" b="1" dirty="0">
                <a:solidFill>
                  <a:schemeClr val="bg1"/>
                </a:solidFill>
                <a:effectLst/>
              </a:rPr>
              <a:t>Group Manager, Data and AI</a:t>
            </a:r>
            <a:endParaRPr lang="en-US" b="1" dirty="0">
              <a:solidFill>
                <a:schemeClr val="bg1"/>
              </a:solidFill>
            </a:endParaRPr>
          </a:p>
          <a:p>
            <a:pPr fontAlgn="ctr"/>
            <a:r>
              <a:rPr lang="en-US" b="1" dirty="0">
                <a:solidFill>
                  <a:schemeClr val="bg1"/>
                </a:solidFill>
                <a:effectLst/>
              </a:rPr>
              <a:t>Avanade</a:t>
            </a: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r>
              <a:rPr lang="en-US" b="1" dirty="0">
                <a:solidFill>
                  <a:schemeClr val="bg1"/>
                </a:solidFill>
                <a:hlinkClick r:id="rId5"/>
              </a:rPr>
              <a:t>William.harding@avanade.com</a:t>
            </a:r>
            <a:endParaRPr lang="en-US" b="1" dirty="0">
              <a:solidFill>
                <a:schemeClr val="bg1"/>
              </a:solidFill>
            </a:endParaRPr>
          </a:p>
          <a:p>
            <a:pPr fontAlgn="ctr"/>
            <a:r>
              <a:rPr lang="en-US" b="1" dirty="0">
                <a:solidFill>
                  <a:schemeClr val="bg1"/>
                </a:solidFill>
                <a:effectLst/>
                <a:hlinkClick r:id="rId6"/>
              </a:rPr>
              <a:t>https://github.com/BillmanH</a:t>
            </a:r>
            <a:endParaRPr lang="en-US" b="1" dirty="0">
              <a:solidFill>
                <a:schemeClr val="bg1"/>
              </a:solidFill>
            </a:endParaRPr>
          </a:p>
          <a:p>
            <a:pPr fontAlgn="ctr"/>
            <a:endParaRPr lang="en-US" b="1" dirty="0">
              <a:solidFill>
                <a:schemeClr val="bg1"/>
              </a:solidFill>
              <a:effectLst/>
            </a:endParaRPr>
          </a:p>
        </p:txBody>
      </p:sp>
      <p:pic>
        <p:nvPicPr>
          <p:cNvPr id="7174" name="Picture 6">
            <a:extLst>
              <a:ext uri="{FF2B5EF4-FFF2-40B4-BE49-F238E27FC236}">
                <a16:creationId xmlns:a16="http://schemas.microsoft.com/office/drawing/2014/main" id="{A902D83E-A6DC-64B7-DCDB-55A66CEC93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2" t="10748" r="-1139" b="10245"/>
          <a:stretch/>
        </p:blipFill>
        <p:spPr bwMode="auto">
          <a:xfrm>
            <a:off x="3848100" y="3192034"/>
            <a:ext cx="2794000" cy="1224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B9D00F-13B9-D713-6CE8-F621D3B83561}"/>
              </a:ext>
            </a:extLst>
          </p:cNvPr>
          <p:cNvSpPr>
            <a:spLocks noGrp="1"/>
          </p:cNvSpPr>
          <p:nvPr>
            <p:ph type="ctrTitle"/>
          </p:nvPr>
        </p:nvSpPr>
        <p:spPr>
          <a:xfrm>
            <a:off x="404950" y="876164"/>
            <a:ext cx="11488602" cy="982317"/>
          </a:xfrm>
        </p:spPr>
        <p:txBody>
          <a:bodyPr>
            <a:normAutofit/>
          </a:bodyPr>
          <a:lstStyle/>
          <a:p>
            <a:pPr algn="ctr"/>
            <a:r>
              <a:rPr lang="en-US" dirty="0">
                <a:cs typeface="Segoe UI Light"/>
              </a:rPr>
              <a:t>Thank you very much!</a:t>
            </a:r>
            <a:endParaRPr lang="en-US" dirty="0"/>
          </a:p>
        </p:txBody>
      </p:sp>
    </p:spTree>
    <p:extLst>
      <p:ext uri="{BB962C8B-B14F-4D97-AF65-F5344CB8AC3E}">
        <p14:creationId xmlns:p14="http://schemas.microsoft.com/office/powerpoint/2010/main" val="4078311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1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69B886-69C3-4CF8-4A96-54882EDCD714}"/>
              </a:ext>
            </a:extLst>
          </p:cNvPr>
          <p:cNvSpPr>
            <a:spLocks noGrp="1"/>
          </p:cNvSpPr>
          <p:nvPr>
            <p:ph type="subTitle" idx="1"/>
          </p:nvPr>
        </p:nvSpPr>
        <p:spPr/>
        <p:txBody>
          <a:bodyPr vert="horz" lIns="91440" tIns="45720" rIns="91440" bIns="45720" rtlCol="0" anchor="t">
            <a:normAutofit/>
          </a:bodyPr>
          <a:lstStyle/>
          <a:p>
            <a:endParaRPr lang="en-US"/>
          </a:p>
          <a:p>
            <a:endParaRPr lang="en-US"/>
          </a:p>
        </p:txBody>
      </p:sp>
      <p:pic>
        <p:nvPicPr>
          <p:cNvPr id="1026" name="Picture 2" descr="profile image">
            <a:extLst>
              <a:ext uri="{FF2B5EF4-FFF2-40B4-BE49-F238E27FC236}">
                <a16:creationId xmlns:a16="http://schemas.microsoft.com/office/drawing/2014/main" id="{6451B0DD-AECB-AA1E-3764-23B95CA3D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82" t="9467" r="12221" b="17556"/>
          <a:stretch/>
        </p:blipFill>
        <p:spPr bwMode="auto">
          <a:xfrm>
            <a:off x="666750" y="1060450"/>
            <a:ext cx="27559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E074D0-8B8A-037A-CFDC-F1023EFD214C}"/>
              </a:ext>
            </a:extLst>
          </p:cNvPr>
          <p:cNvPicPr>
            <a:picLocks noChangeAspect="1"/>
          </p:cNvPicPr>
          <p:nvPr/>
        </p:nvPicPr>
        <p:blipFill>
          <a:blip r:embed="rId4"/>
          <a:stretch>
            <a:fillRect/>
          </a:stretch>
        </p:blipFill>
        <p:spPr>
          <a:xfrm>
            <a:off x="1134915" y="3919390"/>
            <a:ext cx="1817836" cy="1801533"/>
          </a:xfrm>
          <a:prstGeom prst="rect">
            <a:avLst/>
          </a:prstGeom>
        </p:spPr>
      </p:pic>
      <p:sp>
        <p:nvSpPr>
          <p:cNvPr id="6" name="TextBox 5">
            <a:extLst>
              <a:ext uri="{FF2B5EF4-FFF2-40B4-BE49-F238E27FC236}">
                <a16:creationId xmlns:a16="http://schemas.microsoft.com/office/drawing/2014/main" id="{E6680A57-3DF9-9B85-BA41-53075EE7208F}"/>
              </a:ext>
            </a:extLst>
          </p:cNvPr>
          <p:cNvSpPr txBox="1"/>
          <p:nvPr/>
        </p:nvSpPr>
        <p:spPr>
          <a:xfrm>
            <a:off x="3775075" y="1189335"/>
            <a:ext cx="6102350" cy="3970318"/>
          </a:xfrm>
          <a:prstGeom prst="rect">
            <a:avLst/>
          </a:prstGeom>
          <a:noFill/>
        </p:spPr>
        <p:txBody>
          <a:bodyPr wrap="square">
            <a:spAutoFit/>
          </a:bodyPr>
          <a:lstStyle/>
          <a:p>
            <a:pPr fontAlgn="ctr"/>
            <a:r>
              <a:rPr lang="en-US" b="1" dirty="0">
                <a:solidFill>
                  <a:schemeClr val="bg1"/>
                </a:solidFill>
                <a:effectLst/>
              </a:rPr>
              <a:t>William Harding</a:t>
            </a:r>
          </a:p>
          <a:p>
            <a:pPr fontAlgn="ctr"/>
            <a:endParaRPr lang="en-US" b="1" dirty="0">
              <a:solidFill>
                <a:schemeClr val="bg1"/>
              </a:solidFill>
            </a:endParaRPr>
          </a:p>
          <a:p>
            <a:pPr fontAlgn="ctr"/>
            <a:r>
              <a:rPr lang="en-US" b="1" dirty="0">
                <a:solidFill>
                  <a:schemeClr val="bg1"/>
                </a:solidFill>
                <a:effectLst/>
              </a:rPr>
              <a:t>Group Manager, Data and AI</a:t>
            </a:r>
            <a:endParaRPr lang="en-US" b="1" dirty="0">
              <a:solidFill>
                <a:schemeClr val="bg1"/>
              </a:solidFill>
            </a:endParaRPr>
          </a:p>
          <a:p>
            <a:pPr fontAlgn="ctr"/>
            <a:r>
              <a:rPr lang="en-US" b="1" dirty="0">
                <a:solidFill>
                  <a:schemeClr val="bg1"/>
                </a:solidFill>
                <a:effectLst/>
              </a:rPr>
              <a:t>Avanade</a:t>
            </a: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endParaRPr lang="en-US" b="1" dirty="0">
              <a:solidFill>
                <a:schemeClr val="bg1"/>
              </a:solidFill>
            </a:endParaRPr>
          </a:p>
          <a:p>
            <a:pPr fontAlgn="ctr"/>
            <a:r>
              <a:rPr lang="en-US" b="1" dirty="0">
                <a:solidFill>
                  <a:schemeClr val="bg1"/>
                </a:solidFill>
                <a:hlinkClick r:id="rId5"/>
              </a:rPr>
              <a:t>William.harding@avanade.com</a:t>
            </a:r>
            <a:endParaRPr lang="en-US" b="1" dirty="0">
              <a:solidFill>
                <a:schemeClr val="bg1"/>
              </a:solidFill>
            </a:endParaRPr>
          </a:p>
          <a:p>
            <a:pPr fontAlgn="ctr"/>
            <a:r>
              <a:rPr lang="en-US" b="1" dirty="0">
                <a:solidFill>
                  <a:schemeClr val="bg1"/>
                </a:solidFill>
                <a:effectLst/>
                <a:hlinkClick r:id="rId6"/>
              </a:rPr>
              <a:t>https://github.com/BillmanH</a:t>
            </a:r>
            <a:endParaRPr lang="en-US" b="1" dirty="0">
              <a:solidFill>
                <a:schemeClr val="bg1"/>
              </a:solidFill>
            </a:endParaRPr>
          </a:p>
          <a:p>
            <a:pPr fontAlgn="ctr"/>
            <a:endParaRPr lang="en-US" b="1" dirty="0">
              <a:solidFill>
                <a:schemeClr val="bg1"/>
              </a:solidFill>
              <a:effectLst/>
            </a:endParaRPr>
          </a:p>
        </p:txBody>
      </p:sp>
      <p:pic>
        <p:nvPicPr>
          <p:cNvPr id="7174" name="Picture 6">
            <a:extLst>
              <a:ext uri="{FF2B5EF4-FFF2-40B4-BE49-F238E27FC236}">
                <a16:creationId xmlns:a16="http://schemas.microsoft.com/office/drawing/2014/main" id="{A902D83E-A6DC-64B7-DCDB-55A66CEC93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2" t="10748" r="-1139" b="10245"/>
          <a:stretch/>
        </p:blipFill>
        <p:spPr bwMode="auto">
          <a:xfrm>
            <a:off x="3775075" y="2406650"/>
            <a:ext cx="2794000" cy="122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2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A849-0437-4947-568F-7AC55AFCC0F5}"/>
              </a:ext>
            </a:extLst>
          </p:cNvPr>
          <p:cNvSpPr>
            <a:spLocks noGrp="1"/>
          </p:cNvSpPr>
          <p:nvPr>
            <p:ph type="title"/>
          </p:nvPr>
        </p:nvSpPr>
        <p:spPr/>
        <p:txBody>
          <a:bodyPr/>
          <a:lstStyle/>
          <a:p>
            <a:r>
              <a:rPr lang="en-US" dirty="0"/>
              <a:t>A talk in two parts that fig together.</a:t>
            </a:r>
          </a:p>
        </p:txBody>
      </p:sp>
      <p:sp>
        <p:nvSpPr>
          <p:cNvPr id="3" name="Content Placeholder 2">
            <a:extLst>
              <a:ext uri="{FF2B5EF4-FFF2-40B4-BE49-F238E27FC236}">
                <a16:creationId xmlns:a16="http://schemas.microsoft.com/office/drawing/2014/main" id="{45EF42CB-DEFA-A56A-AC8C-FE3D6A0DD1B2}"/>
              </a:ext>
            </a:extLst>
          </p:cNvPr>
          <p:cNvSpPr>
            <a:spLocks noGrp="1"/>
          </p:cNvSpPr>
          <p:nvPr>
            <p:ph sz="half" idx="1"/>
          </p:nvPr>
        </p:nvSpPr>
        <p:spPr/>
        <p:txBody>
          <a:bodyPr/>
          <a:lstStyle/>
          <a:p>
            <a:r>
              <a:rPr lang="en-US" dirty="0"/>
              <a:t>Using Azure Cosmos DB to manage a complex network of asynchronous requests</a:t>
            </a:r>
          </a:p>
          <a:p>
            <a:r>
              <a:rPr lang="en-US" dirty="0"/>
              <a:t>Running an event-based architecture to manage simulations</a:t>
            </a:r>
          </a:p>
        </p:txBody>
      </p:sp>
      <p:sp>
        <p:nvSpPr>
          <p:cNvPr id="4" name="Content Placeholder 3">
            <a:extLst>
              <a:ext uri="{FF2B5EF4-FFF2-40B4-BE49-F238E27FC236}">
                <a16:creationId xmlns:a16="http://schemas.microsoft.com/office/drawing/2014/main" id="{E26678DF-7050-1C89-8B2E-D0268A9AA4BE}"/>
              </a:ext>
            </a:extLst>
          </p:cNvPr>
          <p:cNvSpPr>
            <a:spLocks noGrp="1"/>
          </p:cNvSpPr>
          <p:nvPr>
            <p:ph sz="half" idx="2"/>
          </p:nvPr>
        </p:nvSpPr>
        <p:spPr/>
        <p:txBody>
          <a:bodyPr/>
          <a:lstStyle/>
          <a:p>
            <a:r>
              <a:rPr lang="en-US" dirty="0"/>
              <a:t>Using AI to scale on content for games</a:t>
            </a:r>
          </a:p>
          <a:p>
            <a:r>
              <a:rPr lang="en-US" dirty="0"/>
              <a:t>Managing the time delay of generative models for a living simulation platform</a:t>
            </a:r>
          </a:p>
        </p:txBody>
      </p:sp>
    </p:spTree>
    <p:extLst>
      <p:ext uri="{BB962C8B-B14F-4D97-AF65-F5344CB8AC3E}">
        <p14:creationId xmlns:p14="http://schemas.microsoft.com/office/powerpoint/2010/main" val="719132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9F511-3C10-028E-697C-16FD8471BECB}"/>
              </a:ext>
            </a:extLst>
          </p:cNvPr>
          <p:cNvSpPr txBox="1"/>
          <p:nvPr/>
        </p:nvSpPr>
        <p:spPr>
          <a:xfrm>
            <a:off x="930319" y="1087734"/>
            <a:ext cx="8797925" cy="1323439"/>
          </a:xfrm>
          <a:prstGeom prst="rect">
            <a:avLst/>
          </a:prstGeom>
          <a:noFill/>
        </p:spPr>
        <p:txBody>
          <a:bodyPr wrap="square">
            <a:spAutoFit/>
          </a:bodyPr>
          <a:lstStyle/>
          <a:p>
            <a:pPr fontAlgn="ctr"/>
            <a:r>
              <a:rPr lang="en-US" sz="4000" b="1" dirty="0">
                <a:solidFill>
                  <a:schemeClr val="bg1"/>
                </a:solidFill>
                <a:effectLst/>
              </a:rPr>
              <a:t>Building games as </a:t>
            </a:r>
            <a:r>
              <a:rPr lang="en-US" sz="4000" b="1" dirty="0">
                <a:solidFill>
                  <a:schemeClr val="bg1"/>
                </a:solidFill>
              </a:rPr>
              <a:t>an introduction to building models. </a:t>
            </a:r>
            <a:endParaRPr lang="en-US" sz="4000" b="1" dirty="0">
              <a:solidFill>
                <a:schemeClr val="bg1"/>
              </a:solidFill>
              <a:effectLst/>
            </a:endParaRPr>
          </a:p>
        </p:txBody>
      </p:sp>
      <p:pic>
        <p:nvPicPr>
          <p:cNvPr id="5" name="Picture 4">
            <a:extLst>
              <a:ext uri="{FF2B5EF4-FFF2-40B4-BE49-F238E27FC236}">
                <a16:creationId xmlns:a16="http://schemas.microsoft.com/office/drawing/2014/main" id="{96B490D9-00A5-AB6F-10FD-F08281A76401}"/>
              </a:ext>
            </a:extLst>
          </p:cNvPr>
          <p:cNvPicPr>
            <a:picLocks noChangeAspect="1"/>
          </p:cNvPicPr>
          <p:nvPr/>
        </p:nvPicPr>
        <p:blipFill>
          <a:blip r:embed="rId3"/>
          <a:stretch>
            <a:fillRect/>
          </a:stretch>
        </p:blipFill>
        <p:spPr>
          <a:xfrm>
            <a:off x="5240381" y="2614780"/>
            <a:ext cx="3366351" cy="3429000"/>
          </a:xfrm>
          <a:prstGeom prst="rect">
            <a:avLst/>
          </a:prstGeom>
        </p:spPr>
      </p:pic>
      <p:pic>
        <p:nvPicPr>
          <p:cNvPr id="8" name="Picture 7">
            <a:extLst>
              <a:ext uri="{FF2B5EF4-FFF2-40B4-BE49-F238E27FC236}">
                <a16:creationId xmlns:a16="http://schemas.microsoft.com/office/drawing/2014/main" id="{F4557703-6160-F097-5EC0-EC3C2C39AF33}"/>
              </a:ext>
            </a:extLst>
          </p:cNvPr>
          <p:cNvPicPr>
            <a:picLocks noChangeAspect="1"/>
          </p:cNvPicPr>
          <p:nvPr/>
        </p:nvPicPr>
        <p:blipFill>
          <a:blip r:embed="rId4"/>
          <a:stretch>
            <a:fillRect/>
          </a:stretch>
        </p:blipFill>
        <p:spPr>
          <a:xfrm>
            <a:off x="1003706" y="2452928"/>
            <a:ext cx="4094371" cy="2837288"/>
          </a:xfrm>
          <a:prstGeom prst="rect">
            <a:avLst/>
          </a:prstGeom>
        </p:spPr>
      </p:pic>
      <p:pic>
        <p:nvPicPr>
          <p:cNvPr id="11" name="Picture 10">
            <a:extLst>
              <a:ext uri="{FF2B5EF4-FFF2-40B4-BE49-F238E27FC236}">
                <a16:creationId xmlns:a16="http://schemas.microsoft.com/office/drawing/2014/main" id="{FB611A64-3B54-0B6B-E2CA-41D9CB5CF6E6}"/>
              </a:ext>
            </a:extLst>
          </p:cNvPr>
          <p:cNvPicPr>
            <a:picLocks noChangeAspect="1"/>
          </p:cNvPicPr>
          <p:nvPr/>
        </p:nvPicPr>
        <p:blipFill>
          <a:blip r:embed="rId5"/>
          <a:stretch>
            <a:fillRect/>
          </a:stretch>
        </p:blipFill>
        <p:spPr>
          <a:xfrm>
            <a:off x="963044" y="5331971"/>
            <a:ext cx="4229690" cy="1162212"/>
          </a:xfrm>
          <a:prstGeom prst="rect">
            <a:avLst/>
          </a:prstGeom>
        </p:spPr>
      </p:pic>
      <p:sp>
        <p:nvSpPr>
          <p:cNvPr id="13" name="TextBox 12">
            <a:extLst>
              <a:ext uri="{FF2B5EF4-FFF2-40B4-BE49-F238E27FC236}">
                <a16:creationId xmlns:a16="http://schemas.microsoft.com/office/drawing/2014/main" id="{441257BD-5A7B-CE98-5E02-5CCDEFAD5C6E}"/>
              </a:ext>
            </a:extLst>
          </p:cNvPr>
          <p:cNvSpPr txBox="1"/>
          <p:nvPr/>
        </p:nvSpPr>
        <p:spPr>
          <a:xfrm>
            <a:off x="111124" y="6464591"/>
            <a:ext cx="10067925" cy="369332"/>
          </a:xfrm>
          <a:prstGeom prst="rect">
            <a:avLst/>
          </a:prstGeom>
          <a:noFill/>
        </p:spPr>
        <p:txBody>
          <a:bodyPr wrap="square">
            <a:spAutoFit/>
          </a:bodyPr>
          <a:lstStyle/>
          <a:p>
            <a:r>
              <a:rPr lang="en-US" dirty="0" err="1">
                <a:hlinkClick r:id="rId6"/>
              </a:rPr>
              <a:t>BillmanH</a:t>
            </a:r>
            <a:r>
              <a:rPr lang="en-US" dirty="0">
                <a:hlinkClick r:id="rId6"/>
              </a:rPr>
              <a:t>/exoplanets: Colony Sim Game using Django and Azure Cosmos DB (github.com)</a:t>
            </a:r>
            <a:endParaRPr lang="en-US" dirty="0"/>
          </a:p>
        </p:txBody>
      </p:sp>
      <p:pic>
        <p:nvPicPr>
          <p:cNvPr id="15" name="Picture 14">
            <a:extLst>
              <a:ext uri="{FF2B5EF4-FFF2-40B4-BE49-F238E27FC236}">
                <a16:creationId xmlns:a16="http://schemas.microsoft.com/office/drawing/2014/main" id="{206B434F-9BA7-6A01-32D0-8DD5DEA2E2D5}"/>
              </a:ext>
            </a:extLst>
          </p:cNvPr>
          <p:cNvPicPr>
            <a:picLocks noChangeAspect="1"/>
          </p:cNvPicPr>
          <p:nvPr/>
        </p:nvPicPr>
        <p:blipFill>
          <a:blip r:embed="rId7"/>
          <a:stretch>
            <a:fillRect/>
          </a:stretch>
        </p:blipFill>
        <p:spPr>
          <a:xfrm>
            <a:off x="8749036" y="2614780"/>
            <a:ext cx="1567129" cy="1207588"/>
          </a:xfrm>
          <a:prstGeom prst="rect">
            <a:avLst/>
          </a:prstGeom>
        </p:spPr>
      </p:pic>
      <p:pic>
        <p:nvPicPr>
          <p:cNvPr id="17" name="Picture 16">
            <a:extLst>
              <a:ext uri="{FF2B5EF4-FFF2-40B4-BE49-F238E27FC236}">
                <a16:creationId xmlns:a16="http://schemas.microsoft.com/office/drawing/2014/main" id="{95864801-F1BE-3BC0-EF41-C1628EA1BC0D}"/>
              </a:ext>
            </a:extLst>
          </p:cNvPr>
          <p:cNvPicPr>
            <a:picLocks noChangeAspect="1"/>
          </p:cNvPicPr>
          <p:nvPr/>
        </p:nvPicPr>
        <p:blipFill>
          <a:blip r:embed="rId8"/>
          <a:stretch>
            <a:fillRect/>
          </a:stretch>
        </p:blipFill>
        <p:spPr>
          <a:xfrm>
            <a:off x="8702027" y="4025975"/>
            <a:ext cx="2264825" cy="2008609"/>
          </a:xfrm>
          <a:prstGeom prst="rect">
            <a:avLst/>
          </a:prstGeom>
        </p:spPr>
      </p:pic>
    </p:spTree>
    <p:extLst>
      <p:ext uri="{BB962C8B-B14F-4D97-AF65-F5344CB8AC3E}">
        <p14:creationId xmlns:p14="http://schemas.microsoft.com/office/powerpoint/2010/main" val="246138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9F511-3C10-028E-697C-16FD8471BECB}"/>
              </a:ext>
            </a:extLst>
          </p:cNvPr>
          <p:cNvSpPr txBox="1"/>
          <p:nvPr/>
        </p:nvSpPr>
        <p:spPr>
          <a:xfrm>
            <a:off x="714419" y="1034914"/>
            <a:ext cx="8797925" cy="707886"/>
          </a:xfrm>
          <a:prstGeom prst="rect">
            <a:avLst/>
          </a:prstGeom>
          <a:noFill/>
        </p:spPr>
        <p:txBody>
          <a:bodyPr wrap="square">
            <a:spAutoFit/>
          </a:bodyPr>
          <a:lstStyle/>
          <a:p>
            <a:pPr fontAlgn="ctr"/>
            <a:r>
              <a:rPr lang="en-US" sz="4000" b="1" dirty="0">
                <a:solidFill>
                  <a:schemeClr val="bg1"/>
                </a:solidFill>
                <a:effectLst/>
              </a:rPr>
              <a:t>Industrial Digital Twins</a:t>
            </a:r>
          </a:p>
        </p:txBody>
      </p:sp>
      <p:pic>
        <p:nvPicPr>
          <p:cNvPr id="8194" name="Picture 2" descr="Avanade Manufacturing Industry">
            <a:extLst>
              <a:ext uri="{FF2B5EF4-FFF2-40B4-BE49-F238E27FC236}">
                <a16:creationId xmlns:a16="http://schemas.microsoft.com/office/drawing/2014/main" id="{AA96C71D-A0B5-F012-A1D4-337555031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15" y="1907401"/>
            <a:ext cx="4173035" cy="417303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0833B904-DA0B-D773-D736-4C2ECF9DAA7C}"/>
              </a:ext>
            </a:extLst>
          </p:cNvPr>
          <p:cNvSpPr txBox="1">
            <a:spLocks/>
          </p:cNvSpPr>
          <p:nvPr/>
        </p:nvSpPr>
        <p:spPr>
          <a:xfrm>
            <a:off x="5952126" y="1967048"/>
            <a:ext cx="457199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your equipment hierarchy to build your data model</a:t>
            </a:r>
          </a:p>
          <a:p>
            <a:r>
              <a:rPr lang="en-US" dirty="0"/>
              <a:t>Leverage your historical telemetry data to facilitate simulation logic</a:t>
            </a:r>
          </a:p>
        </p:txBody>
      </p:sp>
    </p:spTree>
    <p:extLst>
      <p:ext uri="{BB962C8B-B14F-4D97-AF65-F5344CB8AC3E}">
        <p14:creationId xmlns:p14="http://schemas.microsoft.com/office/powerpoint/2010/main" val="195003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A849-0437-4947-568F-7AC55AFCC0F5}"/>
              </a:ext>
            </a:extLst>
          </p:cNvPr>
          <p:cNvSpPr>
            <a:spLocks noGrp="1"/>
          </p:cNvSpPr>
          <p:nvPr>
            <p:ph type="title"/>
          </p:nvPr>
        </p:nvSpPr>
        <p:spPr/>
        <p:txBody>
          <a:bodyPr/>
          <a:lstStyle/>
          <a:p>
            <a:r>
              <a:rPr lang="en-US" dirty="0"/>
              <a:t>Stochastic Modeling:</a:t>
            </a:r>
          </a:p>
        </p:txBody>
      </p:sp>
      <p:sp>
        <p:nvSpPr>
          <p:cNvPr id="9" name="Subtitle 8">
            <a:extLst>
              <a:ext uri="{FF2B5EF4-FFF2-40B4-BE49-F238E27FC236}">
                <a16:creationId xmlns:a16="http://schemas.microsoft.com/office/drawing/2014/main" id="{44E01C7D-7C1F-798C-0578-E07324279D23}"/>
              </a:ext>
            </a:extLst>
          </p:cNvPr>
          <p:cNvSpPr txBox="1">
            <a:spLocks/>
          </p:cNvSpPr>
          <p:nvPr/>
        </p:nvSpPr>
        <p:spPr>
          <a:xfrm>
            <a:off x="838200" y="1298120"/>
            <a:ext cx="7658100" cy="9688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Randomly determined; having a random probability distribution or pattern that may be analyzed statistically but may not be predicted precisely.</a:t>
            </a:r>
          </a:p>
        </p:txBody>
      </p:sp>
      <p:sp>
        <p:nvSpPr>
          <p:cNvPr id="10" name="Flowchart: Decision 9">
            <a:extLst>
              <a:ext uri="{FF2B5EF4-FFF2-40B4-BE49-F238E27FC236}">
                <a16:creationId xmlns:a16="http://schemas.microsoft.com/office/drawing/2014/main" id="{6F7D448C-4F0A-62ED-EE30-AEBEB82E1ACF}"/>
              </a:ext>
            </a:extLst>
          </p:cNvPr>
          <p:cNvSpPr/>
          <p:nvPr/>
        </p:nvSpPr>
        <p:spPr>
          <a:xfrm>
            <a:off x="3787775" y="3159125"/>
            <a:ext cx="1454150" cy="12954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Coin Toss</a:t>
            </a:r>
          </a:p>
        </p:txBody>
      </p:sp>
      <p:sp>
        <p:nvSpPr>
          <p:cNvPr id="11" name="Rectangle 10">
            <a:extLst>
              <a:ext uri="{FF2B5EF4-FFF2-40B4-BE49-F238E27FC236}">
                <a16:creationId xmlns:a16="http://schemas.microsoft.com/office/drawing/2014/main" id="{D03CDB1C-3573-44C1-6A0C-DB4A100C8879}"/>
              </a:ext>
            </a:extLst>
          </p:cNvPr>
          <p:cNvSpPr/>
          <p:nvPr/>
        </p:nvSpPr>
        <p:spPr>
          <a:xfrm>
            <a:off x="1644650" y="3289300"/>
            <a:ext cx="1847850" cy="1035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sp>
        <p:nvSpPr>
          <p:cNvPr id="12" name="Rectangle 11">
            <a:extLst>
              <a:ext uri="{FF2B5EF4-FFF2-40B4-BE49-F238E27FC236}">
                <a16:creationId xmlns:a16="http://schemas.microsoft.com/office/drawing/2014/main" id="{4126990A-3E55-B7D1-96DB-AE63BC4FA6CA}"/>
              </a:ext>
            </a:extLst>
          </p:cNvPr>
          <p:cNvSpPr/>
          <p:nvPr/>
        </p:nvSpPr>
        <p:spPr>
          <a:xfrm>
            <a:off x="5587999" y="2263775"/>
            <a:ext cx="1371600" cy="9207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a:t>
            </a:r>
          </a:p>
        </p:txBody>
      </p:sp>
      <p:sp>
        <p:nvSpPr>
          <p:cNvPr id="13" name="Rectangle 12">
            <a:extLst>
              <a:ext uri="{FF2B5EF4-FFF2-40B4-BE49-F238E27FC236}">
                <a16:creationId xmlns:a16="http://schemas.microsoft.com/office/drawing/2014/main" id="{BCE9DB73-411A-EA62-E450-7F957460F91D}"/>
              </a:ext>
            </a:extLst>
          </p:cNvPr>
          <p:cNvSpPr/>
          <p:nvPr/>
        </p:nvSpPr>
        <p:spPr>
          <a:xfrm>
            <a:off x="5607050" y="4387852"/>
            <a:ext cx="1352550" cy="920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Tails</a:t>
            </a:r>
          </a:p>
        </p:txBody>
      </p:sp>
      <p:cxnSp>
        <p:nvCxnSpPr>
          <p:cNvPr id="15" name="Straight Arrow Connector 14">
            <a:extLst>
              <a:ext uri="{FF2B5EF4-FFF2-40B4-BE49-F238E27FC236}">
                <a16:creationId xmlns:a16="http://schemas.microsoft.com/office/drawing/2014/main" id="{C9052200-C0C6-DCD4-9261-A445EAAC3DED}"/>
              </a:ext>
            </a:extLst>
          </p:cNvPr>
          <p:cNvCxnSpPr>
            <a:cxnSpLocks/>
            <a:stCxn id="11" idx="3"/>
          </p:cNvCxnSpPr>
          <p:nvPr/>
        </p:nvCxnSpPr>
        <p:spPr>
          <a:xfrm>
            <a:off x="3492500" y="3806825"/>
            <a:ext cx="31750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aphicFrame>
        <p:nvGraphicFramePr>
          <p:cNvPr id="28" name="Table 27">
            <a:extLst>
              <a:ext uri="{FF2B5EF4-FFF2-40B4-BE49-F238E27FC236}">
                <a16:creationId xmlns:a16="http://schemas.microsoft.com/office/drawing/2014/main" id="{5F27B45F-1394-0350-4D38-362271D67017}"/>
              </a:ext>
            </a:extLst>
          </p:cNvPr>
          <p:cNvGraphicFramePr>
            <a:graphicFrameLocks noGrp="1"/>
          </p:cNvGraphicFramePr>
          <p:nvPr>
            <p:extLst>
              <p:ext uri="{D42A27DB-BD31-4B8C-83A1-F6EECF244321}">
                <p14:modId xmlns:p14="http://schemas.microsoft.com/office/powerpoint/2010/main" val="2872812137"/>
              </p:ext>
            </p:extLst>
          </p:nvPr>
        </p:nvGraphicFramePr>
        <p:xfrm>
          <a:off x="7204074" y="2263775"/>
          <a:ext cx="3711575" cy="1714500"/>
        </p:xfrm>
        <a:graphic>
          <a:graphicData uri="http://schemas.openxmlformats.org/drawingml/2006/table">
            <a:tbl>
              <a:tblPr>
                <a:tableStyleId>{5C22544A-7EE6-4342-B048-85BDC9FD1C3A}</a:tableStyleId>
              </a:tblPr>
              <a:tblGrid>
                <a:gridCol w="742315">
                  <a:extLst>
                    <a:ext uri="{9D8B030D-6E8A-4147-A177-3AD203B41FA5}">
                      <a16:colId xmlns:a16="http://schemas.microsoft.com/office/drawing/2014/main" val="4188005055"/>
                    </a:ext>
                  </a:extLst>
                </a:gridCol>
                <a:gridCol w="742315">
                  <a:extLst>
                    <a:ext uri="{9D8B030D-6E8A-4147-A177-3AD203B41FA5}">
                      <a16:colId xmlns:a16="http://schemas.microsoft.com/office/drawing/2014/main" val="2683228622"/>
                    </a:ext>
                  </a:extLst>
                </a:gridCol>
                <a:gridCol w="742315">
                  <a:extLst>
                    <a:ext uri="{9D8B030D-6E8A-4147-A177-3AD203B41FA5}">
                      <a16:colId xmlns:a16="http://schemas.microsoft.com/office/drawing/2014/main" val="380640510"/>
                    </a:ext>
                  </a:extLst>
                </a:gridCol>
                <a:gridCol w="742315">
                  <a:extLst>
                    <a:ext uri="{9D8B030D-6E8A-4147-A177-3AD203B41FA5}">
                      <a16:colId xmlns:a16="http://schemas.microsoft.com/office/drawing/2014/main" val="2100582112"/>
                    </a:ext>
                  </a:extLst>
                </a:gridCol>
                <a:gridCol w="742315">
                  <a:extLst>
                    <a:ext uri="{9D8B030D-6E8A-4147-A177-3AD203B41FA5}">
                      <a16:colId xmlns:a16="http://schemas.microsoft.com/office/drawing/2014/main" val="4012816277"/>
                    </a:ext>
                  </a:extLst>
                </a:gridCol>
              </a:tblGrid>
              <a:tr h="190500">
                <a:tc>
                  <a:txBody>
                    <a:bodyPr/>
                    <a:lstStyle/>
                    <a:p>
                      <a:pPr algn="l" fontAlgn="b"/>
                      <a:r>
                        <a:rPr lang="en-US" sz="1100" u="none" strike="noStrike">
                          <a:effectLst/>
                        </a:rPr>
                        <a:t>Toss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#tails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#heads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17762915"/>
                  </a:ext>
                </a:extLst>
              </a:tr>
              <a:tr h="190500">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Tails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804188187"/>
                  </a:ext>
                </a:extLst>
              </a:tr>
              <a:tr h="190500">
                <a:tc>
                  <a:txBody>
                    <a:bodyPr/>
                    <a:lstStyle/>
                    <a:p>
                      <a:pPr algn="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Heads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96508237"/>
                  </a:ext>
                </a:extLst>
              </a:tr>
              <a:tr h="190500">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Tails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0.666667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975059625"/>
                  </a:ext>
                </a:extLst>
              </a:tr>
              <a:tr h="190500">
                <a:tc>
                  <a:txBody>
                    <a:bodyPr/>
                    <a:lstStyle/>
                    <a:p>
                      <a:pPr algn="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Tails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0.75</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11508098"/>
                  </a:ext>
                </a:extLst>
              </a:tr>
              <a:tr h="190500">
                <a:tc>
                  <a:txBody>
                    <a:bodyPr/>
                    <a:lstStyle/>
                    <a:p>
                      <a:pPr algn="r" fontAlgn="b"/>
                      <a:r>
                        <a:rPr lang="en-US" sz="1100" u="none" strike="noStrike">
                          <a:effectLst/>
                        </a:rPr>
                        <a:t>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Heads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0.6</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940723433"/>
                  </a:ext>
                </a:extLst>
              </a:tr>
              <a:tr h="190500">
                <a:tc>
                  <a:txBody>
                    <a:bodyPr/>
                    <a:lstStyle/>
                    <a:p>
                      <a:pPr algn="r" fontAlgn="b"/>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Heads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04744112"/>
                  </a:ext>
                </a:extLst>
              </a:tr>
              <a:tr h="190500">
                <a:tc>
                  <a:txBody>
                    <a:bodyPr/>
                    <a:lstStyle/>
                    <a:p>
                      <a:pPr algn="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Tails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0.571429</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99935232"/>
                  </a:ext>
                </a:extLst>
              </a:tr>
              <a:tr h="190500">
                <a:tc>
                  <a:txBody>
                    <a:bodyPr/>
                    <a:lstStyle/>
                    <a:p>
                      <a:pPr algn="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Heads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effectLst/>
                        </a:rPr>
                        <a:t>0.5</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17490137"/>
                  </a:ext>
                </a:extLst>
              </a:tr>
            </a:tbl>
          </a:graphicData>
        </a:graphic>
      </p:graphicFrame>
      <p:graphicFrame>
        <p:nvGraphicFramePr>
          <p:cNvPr id="29" name="Chart 28">
            <a:extLst>
              <a:ext uri="{FF2B5EF4-FFF2-40B4-BE49-F238E27FC236}">
                <a16:creationId xmlns:a16="http://schemas.microsoft.com/office/drawing/2014/main" id="{88F8E0F8-C282-7924-395B-40B324F4504F}"/>
              </a:ext>
            </a:extLst>
          </p:cNvPr>
          <p:cNvGraphicFramePr>
            <a:graphicFrameLocks/>
          </p:cNvGraphicFramePr>
          <p:nvPr>
            <p:extLst>
              <p:ext uri="{D42A27DB-BD31-4B8C-83A1-F6EECF244321}">
                <p14:modId xmlns:p14="http://schemas.microsoft.com/office/powerpoint/2010/main" val="3583421915"/>
              </p:ext>
            </p:extLst>
          </p:nvPr>
        </p:nvGraphicFramePr>
        <p:xfrm>
          <a:off x="7204074" y="4038600"/>
          <a:ext cx="3657600" cy="1977238"/>
        </p:xfrm>
        <a:graphic>
          <a:graphicData uri="http://schemas.openxmlformats.org/drawingml/2006/chart">
            <c:chart xmlns:c="http://schemas.openxmlformats.org/drawingml/2006/chart" xmlns:r="http://schemas.openxmlformats.org/officeDocument/2006/relationships" r:id="rId3"/>
          </a:graphicData>
        </a:graphic>
      </p:graphicFrame>
      <p:cxnSp>
        <p:nvCxnSpPr>
          <p:cNvPr id="31" name="Connector: Elbow 30">
            <a:extLst>
              <a:ext uri="{FF2B5EF4-FFF2-40B4-BE49-F238E27FC236}">
                <a16:creationId xmlns:a16="http://schemas.microsoft.com/office/drawing/2014/main" id="{F545AA8B-9D37-89EC-39F2-702A8F5A3E3C}"/>
              </a:ext>
            </a:extLst>
          </p:cNvPr>
          <p:cNvCxnSpPr>
            <a:cxnSpLocks/>
          </p:cNvCxnSpPr>
          <p:nvPr/>
        </p:nvCxnSpPr>
        <p:spPr>
          <a:xfrm rot="5400000" flipH="1" flipV="1">
            <a:off x="4843459" y="2425701"/>
            <a:ext cx="434981" cy="1073149"/>
          </a:xfrm>
          <a:prstGeom prst="bentConnector2">
            <a:avLst/>
          </a:prstGeom>
          <a:ln w="53975">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BB07EA01-A769-001C-010D-32E4A26C6F39}"/>
              </a:ext>
            </a:extLst>
          </p:cNvPr>
          <p:cNvCxnSpPr>
            <a:cxnSpLocks/>
            <a:stCxn id="10" idx="2"/>
            <a:endCxn id="13" idx="1"/>
          </p:cNvCxnSpPr>
          <p:nvPr/>
        </p:nvCxnSpPr>
        <p:spPr>
          <a:xfrm rot="16200000" flipH="1">
            <a:off x="4864100" y="4105275"/>
            <a:ext cx="393700" cy="1092200"/>
          </a:xfrm>
          <a:prstGeom prst="bentConnector2">
            <a:avLst/>
          </a:prstGeom>
          <a:ln w="539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25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30BA8B-B7BD-219A-8F23-E8E80E13B0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499" y="1088064"/>
            <a:ext cx="8553451" cy="5418278"/>
          </a:xfrm>
          <a:prstGeom prst="rect">
            <a:avLst/>
          </a:prstGeom>
        </p:spPr>
      </p:pic>
      <p:pic>
        <p:nvPicPr>
          <p:cNvPr id="6" name="Picture 5">
            <a:extLst>
              <a:ext uri="{FF2B5EF4-FFF2-40B4-BE49-F238E27FC236}">
                <a16:creationId xmlns:a16="http://schemas.microsoft.com/office/drawing/2014/main" id="{5104ABD2-D4DF-8C09-304C-294FE44E0A43}"/>
              </a:ext>
            </a:extLst>
          </p:cNvPr>
          <p:cNvPicPr>
            <a:picLocks noChangeAspect="1"/>
          </p:cNvPicPr>
          <p:nvPr/>
        </p:nvPicPr>
        <p:blipFill>
          <a:blip r:embed="rId5"/>
          <a:stretch>
            <a:fillRect/>
          </a:stretch>
        </p:blipFill>
        <p:spPr>
          <a:xfrm>
            <a:off x="294732" y="5716147"/>
            <a:ext cx="807533" cy="835906"/>
          </a:xfrm>
          <a:prstGeom prst="rect">
            <a:avLst/>
          </a:prstGeom>
        </p:spPr>
      </p:pic>
    </p:spTree>
    <p:extLst>
      <p:ext uri="{BB962C8B-B14F-4D97-AF65-F5344CB8AC3E}">
        <p14:creationId xmlns:p14="http://schemas.microsoft.com/office/powerpoint/2010/main" val="210909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34E5-D1BB-D74E-C22B-78BD2A2B4801}"/>
              </a:ext>
            </a:extLst>
          </p:cNvPr>
          <p:cNvSpPr>
            <a:spLocks noGrp="1"/>
          </p:cNvSpPr>
          <p:nvPr>
            <p:ph type="ctrTitle"/>
          </p:nvPr>
        </p:nvSpPr>
        <p:spPr>
          <a:xfrm>
            <a:off x="195398" y="1144859"/>
            <a:ext cx="11488602" cy="874441"/>
          </a:xfrm>
        </p:spPr>
        <p:txBody>
          <a:bodyPr>
            <a:normAutofit fontScale="90000"/>
          </a:bodyPr>
          <a:lstStyle/>
          <a:p>
            <a:r>
              <a:rPr lang="en-US" dirty="0">
                <a:cs typeface="Segoe UI Light"/>
              </a:rPr>
              <a:t>Why use AI in building logic for procedural games?</a:t>
            </a:r>
            <a:endParaRPr lang="en-US" dirty="0"/>
          </a:p>
        </p:txBody>
      </p:sp>
      <p:sp>
        <p:nvSpPr>
          <p:cNvPr id="8" name="TextBox 7">
            <a:extLst>
              <a:ext uri="{FF2B5EF4-FFF2-40B4-BE49-F238E27FC236}">
                <a16:creationId xmlns:a16="http://schemas.microsoft.com/office/drawing/2014/main" id="{5910958D-919E-3712-244F-4BD3F20DB8EF}"/>
              </a:ext>
            </a:extLst>
          </p:cNvPr>
          <p:cNvSpPr txBox="1"/>
          <p:nvPr/>
        </p:nvSpPr>
        <p:spPr>
          <a:xfrm>
            <a:off x="728663" y="1855991"/>
            <a:ext cx="4833937" cy="4678204"/>
          </a:xfrm>
          <a:prstGeom prst="rect">
            <a:avLst/>
          </a:prstGeom>
          <a:noFill/>
        </p:spPr>
        <p:txBody>
          <a:bodyPr wrap="square">
            <a:spAutoFit/>
          </a:bodyPr>
          <a:lstStyle/>
          <a:p>
            <a:r>
              <a:rPr lang="en-US" sz="2000" dirty="0">
                <a:solidFill>
                  <a:schemeClr val="bg1"/>
                </a:solidFill>
              </a:rPr>
              <a:t>{'health': 'low',</a:t>
            </a:r>
          </a:p>
          <a:p>
            <a:r>
              <a:rPr lang="en-US" sz="2000" dirty="0">
                <a:solidFill>
                  <a:schemeClr val="bg1"/>
                </a:solidFill>
              </a:rPr>
              <a:t> 'name': '</a:t>
            </a:r>
            <a:r>
              <a:rPr lang="en-US" sz="2000" dirty="0" err="1">
                <a:solidFill>
                  <a:schemeClr val="bg1"/>
                </a:solidFill>
              </a:rPr>
              <a:t>Portnuham</a:t>
            </a:r>
            <a:r>
              <a:rPr lang="en-US" sz="2000" dirty="0">
                <a:solidFill>
                  <a:schemeClr val="bg1"/>
                </a:solidFill>
              </a:rPr>
              <a:t> Mu',</a:t>
            </a:r>
          </a:p>
          <a:p>
            <a:r>
              <a:rPr lang="en-US" sz="2000" dirty="0">
                <a:solidFill>
                  <a:schemeClr val="bg1"/>
                </a:solidFill>
              </a:rPr>
              <a:t> '</a:t>
            </a:r>
            <a:r>
              <a:rPr lang="en-US" sz="2000" dirty="0" err="1">
                <a:solidFill>
                  <a:schemeClr val="bg1"/>
                </a:solidFill>
              </a:rPr>
              <a:t>objid</a:t>
            </a:r>
            <a:r>
              <a:rPr lang="en-US" sz="2000" dirty="0">
                <a:solidFill>
                  <a:schemeClr val="bg1"/>
                </a:solidFill>
              </a:rPr>
              <a:t>': '2651591303102',</a:t>
            </a:r>
          </a:p>
          <a:p>
            <a:r>
              <a:rPr lang="en-US" sz="2000" dirty="0">
                <a:solidFill>
                  <a:schemeClr val="bg1"/>
                </a:solidFill>
              </a:rPr>
              <a:t> 'conformity': 'low',</a:t>
            </a:r>
          </a:p>
          <a:p>
            <a:r>
              <a:rPr lang="en-US" sz="2000" dirty="0">
                <a:solidFill>
                  <a:schemeClr val="bg1"/>
                </a:solidFill>
              </a:rPr>
              <a:t> 'literacy': 'medium',</a:t>
            </a:r>
          </a:p>
          <a:p>
            <a:r>
              <a:rPr lang="en-US" sz="2000" dirty="0">
                <a:solidFill>
                  <a:schemeClr val="bg1"/>
                </a:solidFill>
              </a:rPr>
              <a:t> 'aggression': 'low',</a:t>
            </a:r>
          </a:p>
          <a:p>
            <a:r>
              <a:rPr lang="en-US" sz="2000" dirty="0">
                <a:solidFill>
                  <a:schemeClr val="bg1"/>
                </a:solidFill>
              </a:rPr>
              <a:t> 'constitution': 'low',</a:t>
            </a:r>
          </a:p>
          <a:p>
            <a:r>
              <a:rPr lang="en-US" sz="2000" dirty="0">
                <a:solidFill>
                  <a:schemeClr val="bg1"/>
                </a:solidFill>
              </a:rPr>
              <a:t> '</a:t>
            </a:r>
            <a:r>
              <a:rPr lang="en-US" sz="2000" dirty="0" err="1">
                <a:solidFill>
                  <a:schemeClr val="bg1"/>
                </a:solidFill>
              </a:rPr>
              <a:t>isIn</a:t>
            </a:r>
            <a:r>
              <a:rPr lang="en-US" sz="2000" dirty="0">
                <a:solidFill>
                  <a:schemeClr val="bg1"/>
                </a:solidFill>
              </a:rPr>
              <a:t>': '5268854998849',</a:t>
            </a:r>
          </a:p>
          <a:p>
            <a:r>
              <a:rPr lang="en-US" sz="2000" dirty="0">
                <a:solidFill>
                  <a:schemeClr val="bg1"/>
                </a:solidFill>
              </a:rPr>
              <a:t> 'industry': 'low',</a:t>
            </a:r>
          </a:p>
          <a:p>
            <a:r>
              <a:rPr lang="en-US" sz="2000" dirty="0">
                <a:solidFill>
                  <a:schemeClr val="bg1"/>
                </a:solidFill>
              </a:rPr>
              <a:t> 'wealth': 'low',</a:t>
            </a:r>
          </a:p>
          <a:p>
            <a:r>
              <a:rPr lang="en-US" sz="2000" dirty="0">
                <a:solidFill>
                  <a:schemeClr val="bg1"/>
                </a:solidFill>
              </a:rPr>
              <a:t> '</a:t>
            </a:r>
            <a:r>
              <a:rPr lang="en-US" sz="2000" dirty="0" err="1">
                <a:solidFill>
                  <a:schemeClr val="bg1"/>
                </a:solidFill>
              </a:rPr>
              <a:t>factionLoyalty</a:t>
            </a:r>
            <a:r>
              <a:rPr lang="en-US" sz="2000" dirty="0">
                <a:solidFill>
                  <a:schemeClr val="bg1"/>
                </a:solidFill>
              </a:rPr>
              <a:t>': 'low',</a:t>
            </a:r>
          </a:p>
          <a:p>
            <a:r>
              <a:rPr lang="en-US" sz="2000" dirty="0">
                <a:solidFill>
                  <a:schemeClr val="bg1"/>
                </a:solidFill>
              </a:rPr>
              <a:t> '</a:t>
            </a:r>
            <a:r>
              <a:rPr lang="en-US" sz="2000" dirty="0" err="1">
                <a:solidFill>
                  <a:schemeClr val="bg1"/>
                </a:solidFill>
              </a:rPr>
              <a:t>isIdle</a:t>
            </a:r>
            <a:r>
              <a:rPr lang="en-US" sz="2000" dirty="0">
                <a:solidFill>
                  <a:schemeClr val="bg1"/>
                </a:solidFill>
              </a:rPr>
              <a:t>': 'true',</a:t>
            </a:r>
          </a:p>
          <a:p>
            <a:r>
              <a:rPr lang="en-US" sz="2000" dirty="0">
                <a:solidFill>
                  <a:schemeClr val="bg1"/>
                </a:solidFill>
              </a:rPr>
              <a:t> 'username': '</a:t>
            </a:r>
            <a:r>
              <a:rPr lang="en-US" sz="2000" dirty="0" err="1">
                <a:solidFill>
                  <a:schemeClr val="bg1"/>
                </a:solidFill>
              </a:rPr>
              <a:t>Billmanserver</a:t>
            </a:r>
            <a:r>
              <a:rPr lang="en-US" sz="2000" dirty="0">
                <a:solidFill>
                  <a:schemeClr val="bg1"/>
                </a:solidFill>
              </a:rPr>
              <a:t>',</a:t>
            </a:r>
          </a:p>
          <a:p>
            <a:r>
              <a:rPr lang="en-US" sz="2000" dirty="0">
                <a:solidFill>
                  <a:schemeClr val="bg1"/>
                </a:solidFill>
              </a:rPr>
              <a:t> '</a:t>
            </a:r>
            <a:r>
              <a:rPr lang="en-US" sz="2000" dirty="0" err="1">
                <a:solidFill>
                  <a:schemeClr val="bg1"/>
                </a:solidFill>
              </a:rPr>
              <a:t>objtype</a:t>
            </a:r>
            <a:r>
              <a:rPr lang="en-US" sz="2000" dirty="0">
                <a:solidFill>
                  <a:schemeClr val="bg1"/>
                </a:solidFill>
              </a:rPr>
              <a:t>': 'pop',</a:t>
            </a:r>
          </a:p>
          <a:p>
            <a:r>
              <a:rPr lang="en-US" sz="2000" dirty="0">
                <a:solidFill>
                  <a:schemeClr val="bg1"/>
                </a:solidFill>
              </a:rPr>
              <a:t> 'id': '2651591303102'}</a:t>
            </a:r>
          </a:p>
        </p:txBody>
      </p:sp>
      <p:sp>
        <p:nvSpPr>
          <p:cNvPr id="9" name="Subtitle 8">
            <a:extLst>
              <a:ext uri="{FF2B5EF4-FFF2-40B4-BE49-F238E27FC236}">
                <a16:creationId xmlns:a16="http://schemas.microsoft.com/office/drawing/2014/main" id="{55D0AD31-6010-7D4E-EC2B-E45BB1B716F8}"/>
              </a:ext>
            </a:extLst>
          </p:cNvPr>
          <p:cNvSpPr>
            <a:spLocks noGrp="1"/>
          </p:cNvSpPr>
          <p:nvPr>
            <p:ph type="subTitle" idx="1"/>
          </p:nvPr>
        </p:nvSpPr>
        <p:spPr>
          <a:xfrm>
            <a:off x="5391150" y="2231502"/>
            <a:ext cx="3943350" cy="1940448"/>
          </a:xfrm>
        </p:spPr>
        <p:txBody>
          <a:bodyPr>
            <a:normAutofit/>
          </a:bodyPr>
          <a:lstStyle/>
          <a:p>
            <a:r>
              <a:rPr lang="en-US" sz="1800" b="1" dirty="0">
                <a:solidFill>
                  <a:schemeClr val="bg1"/>
                </a:solidFill>
                <a:effectLst/>
              </a:rPr>
              <a:t>Procedural logic for descriptions is tedious.</a:t>
            </a:r>
            <a:endParaRPr lang="en-US" sz="1800" dirty="0"/>
          </a:p>
        </p:txBody>
      </p:sp>
      <p:sp>
        <p:nvSpPr>
          <p:cNvPr id="17" name="Rectangle 8">
            <a:extLst>
              <a:ext uri="{FF2B5EF4-FFF2-40B4-BE49-F238E27FC236}">
                <a16:creationId xmlns:a16="http://schemas.microsoft.com/office/drawing/2014/main" id="{E43D810B-B820-C1A5-3772-6466C86DD849}"/>
              </a:ext>
            </a:extLst>
          </p:cNvPr>
          <p:cNvSpPr>
            <a:spLocks noChangeArrowheads="1"/>
          </p:cNvSpPr>
          <p:nvPr/>
        </p:nvSpPr>
        <p:spPr bwMode="auto">
          <a:xfrm>
            <a:off x="0" y="0"/>
            <a:ext cx="12192000" cy="457200"/>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Unicode MS"/>
              </a:rPr>
              <a:t>{'health': 'low', 'name': 'Portnuham Mu', 'objid': '2651591303102', 'conformity': 'low', 'literacy': 'medium', 'aggression': 'low', 'constitution': 'low', 'isIn': '5268854998849', 'industry': 'low', 'wealth': 'low', 'factionLoyalty': 'low', 'isIdle': 'true', 'username': 'Billmanserver', 'objtype': 'pop', 'id': '2651591303102'}</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09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34E5-D1BB-D74E-C22B-78BD2A2B4801}"/>
              </a:ext>
            </a:extLst>
          </p:cNvPr>
          <p:cNvSpPr>
            <a:spLocks noGrp="1"/>
          </p:cNvSpPr>
          <p:nvPr>
            <p:ph type="ctrTitle"/>
          </p:nvPr>
        </p:nvSpPr>
        <p:spPr>
          <a:xfrm>
            <a:off x="195398" y="1144859"/>
            <a:ext cx="11488602" cy="874441"/>
          </a:xfrm>
        </p:spPr>
        <p:txBody>
          <a:bodyPr>
            <a:normAutofit fontScale="90000"/>
          </a:bodyPr>
          <a:lstStyle/>
          <a:p>
            <a:r>
              <a:rPr lang="en-US" dirty="0">
                <a:cs typeface="Segoe UI Light"/>
              </a:rPr>
              <a:t>Why use AI in building logic for procedural games?</a:t>
            </a:r>
            <a:endParaRPr lang="en-US" dirty="0"/>
          </a:p>
        </p:txBody>
      </p:sp>
      <p:pic>
        <p:nvPicPr>
          <p:cNvPr id="6" name="Picture 5">
            <a:extLst>
              <a:ext uri="{FF2B5EF4-FFF2-40B4-BE49-F238E27FC236}">
                <a16:creationId xmlns:a16="http://schemas.microsoft.com/office/drawing/2014/main" id="{2AE94ED3-96B8-1E9C-CB0C-5195493746BC}"/>
              </a:ext>
            </a:extLst>
          </p:cNvPr>
          <p:cNvPicPr>
            <a:picLocks noChangeAspect="1"/>
          </p:cNvPicPr>
          <p:nvPr/>
        </p:nvPicPr>
        <p:blipFill rotWithShape="1">
          <a:blip r:embed="rId2"/>
          <a:srcRect r="2477"/>
          <a:stretch/>
        </p:blipFill>
        <p:spPr>
          <a:xfrm>
            <a:off x="792703" y="2279650"/>
            <a:ext cx="3657060" cy="2705100"/>
          </a:xfrm>
          <a:prstGeom prst="rect">
            <a:avLst/>
          </a:prstGeom>
        </p:spPr>
      </p:pic>
      <p:sp>
        <p:nvSpPr>
          <p:cNvPr id="10" name="TextBox 9">
            <a:extLst>
              <a:ext uri="{FF2B5EF4-FFF2-40B4-BE49-F238E27FC236}">
                <a16:creationId xmlns:a16="http://schemas.microsoft.com/office/drawing/2014/main" id="{1706F0C1-6674-CAFD-B010-FA79C112E1DA}"/>
              </a:ext>
            </a:extLst>
          </p:cNvPr>
          <p:cNvSpPr txBox="1"/>
          <p:nvPr/>
        </p:nvSpPr>
        <p:spPr>
          <a:xfrm>
            <a:off x="4449763" y="2279650"/>
            <a:ext cx="6118224" cy="2585323"/>
          </a:xfrm>
          <a:prstGeom prst="rect">
            <a:avLst/>
          </a:prstGeom>
          <a:noFill/>
        </p:spPr>
        <p:txBody>
          <a:bodyPr wrap="square">
            <a:spAutoFit/>
          </a:bodyPr>
          <a:lstStyle/>
          <a:p>
            <a:r>
              <a:rPr lang="en-US" b="0" i="0" dirty="0">
                <a:solidFill>
                  <a:schemeClr val="bg1"/>
                </a:solidFill>
                <a:effectLst/>
                <a:latin typeface="Segoe UI" panose="020B0502040204020203" pitchFamily="34" charset="0"/>
              </a:rPr>
              <a:t>The </a:t>
            </a:r>
            <a:r>
              <a:rPr lang="en-US" b="0" i="0" dirty="0" err="1">
                <a:solidFill>
                  <a:schemeClr val="bg1"/>
                </a:solidFill>
                <a:effectLst/>
                <a:latin typeface="Segoe UI" panose="020B0502040204020203" pitchFamily="34" charset="0"/>
              </a:rPr>
              <a:t>Portnuham</a:t>
            </a:r>
            <a:r>
              <a:rPr lang="en-US" b="0" i="0" dirty="0">
                <a:solidFill>
                  <a:schemeClr val="bg1"/>
                </a:solidFill>
                <a:effectLst/>
                <a:latin typeface="Segoe UI" panose="020B0502040204020203" pitchFamily="34" charset="0"/>
              </a:rPr>
              <a:t> Mu are a people who are struggling to survive in a harsh environment. They are not very healthy, and they are not very strong. They are not very aggressive, and they are not very wealthy. They are not very loyal to their faction, and they are not very industrious. They are, however, a literate people, and they are able to read and write. Despite their many challenges, the </a:t>
            </a:r>
            <a:r>
              <a:rPr lang="en-US" b="0" i="0" dirty="0" err="1">
                <a:solidFill>
                  <a:schemeClr val="bg1"/>
                </a:solidFill>
                <a:effectLst/>
                <a:latin typeface="Segoe UI" panose="020B0502040204020203" pitchFamily="34" charset="0"/>
              </a:rPr>
              <a:t>Portnuham</a:t>
            </a:r>
            <a:r>
              <a:rPr lang="en-US" b="0" i="0" dirty="0">
                <a:solidFill>
                  <a:schemeClr val="bg1"/>
                </a:solidFill>
                <a:effectLst/>
                <a:latin typeface="Segoe UI" panose="020B0502040204020203" pitchFamily="34" charset="0"/>
              </a:rPr>
              <a:t> Mu are a resilient people who are determined to survive and thrive in their world</a:t>
            </a:r>
            <a:endParaRPr lang="en-US" dirty="0">
              <a:solidFill>
                <a:schemeClr val="bg1"/>
              </a:solidFill>
            </a:endParaRPr>
          </a:p>
        </p:txBody>
      </p:sp>
    </p:spTree>
    <p:extLst>
      <p:ext uri="{BB962C8B-B14F-4D97-AF65-F5344CB8AC3E}">
        <p14:creationId xmlns:p14="http://schemas.microsoft.com/office/powerpoint/2010/main" val="1506034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0db6105-8b85-4f33-8d1e-c44bf949028e">
      <Terms xmlns="http://schemas.microsoft.com/office/infopath/2007/PartnerControls"/>
    </lcf76f155ced4ddcb4097134ff3c332f>
    <_ip_UnifiedCompliancePolicyUIAction xmlns="http://schemas.microsoft.com/sharepoint/v3" xsi:nil="true"/>
    <EpisodeDate xmlns="10db6105-8b85-4f33-8d1e-c44bf949028e" xsi:nil="true"/>
    <_ip_UnifiedCompliancePolicyProperties xmlns="http://schemas.microsoft.com/sharepoint/v3" xsi:nil="true"/>
    <TaxCatchAll xmlns="230e9df3-be65-4c73-a93b-d1236ebd677e" xsi:nil="true"/>
    <SharedWithUsers xmlns="4482235d-8f7c-48d5-83d1-32c109652729">
      <UserInfo>
        <DisplayName>Jay Gordon</DisplayName>
        <AccountId>171</AccountId>
        <AccountType/>
      </UserInfo>
      <UserInfo>
        <DisplayName>Michal Toiba</DisplayName>
        <AccountId>20297</AccountId>
        <AccountType/>
      </UserInfo>
      <UserInfo>
        <DisplayName>Aurea Astro</DisplayName>
        <AccountId>402</AccountId>
        <AccountType/>
      </UserInfo>
      <UserInfo>
        <DisplayName>Cameron Tomisser</DisplayName>
        <AccountId>90</AccountId>
        <AccountType/>
      </UserInfo>
      <UserInfo>
        <DisplayName>Ricky Diep</DisplayName>
        <AccountId>20542</AccountId>
        <AccountType/>
      </UserInfo>
      <UserInfo>
        <DisplayName>Matt Scholz (RUN Studios LLC)</DisplayName>
        <AccountId>32797</AccountId>
        <AccountType/>
      </UserInfo>
      <UserInfo>
        <DisplayName>Allison Dunmire (RUN Studios LLC)</DisplayName>
        <AccountId>12982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EA3736BAED9C4FB935A16D61D92FAC" ma:contentTypeVersion="23" ma:contentTypeDescription="Create a new document." ma:contentTypeScope="" ma:versionID="77e832202b5b259d2d1c042f24773979">
  <xsd:schema xmlns:xsd="http://www.w3.org/2001/XMLSchema" xmlns:xs="http://www.w3.org/2001/XMLSchema" xmlns:p="http://schemas.microsoft.com/office/2006/metadata/properties" xmlns:ns1="http://schemas.microsoft.com/sharepoint/v3" xmlns:ns2="10db6105-8b85-4f33-8d1e-c44bf949028e" xmlns:ns3="4482235d-8f7c-48d5-83d1-32c109652729" xmlns:ns4="230e9df3-be65-4c73-a93b-d1236ebd677e" targetNamespace="http://schemas.microsoft.com/office/2006/metadata/properties" ma:root="true" ma:fieldsID="844df0953ab8c2e81ae2657f571b83af" ns1:_="" ns2:_="" ns3:_="" ns4:_="">
    <xsd:import namespace="http://schemas.microsoft.com/sharepoint/v3"/>
    <xsd:import namespace="10db6105-8b85-4f33-8d1e-c44bf949028e"/>
    <xsd:import namespace="4482235d-8f7c-48d5-83d1-32c109652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EpisodeDate"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b6105-8b85-4f33-8d1e-c44bf94902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EpisodeDate" ma:index="28" nillable="true" ma:displayName="Episode Date" ma:format="DateOnly" ma:internalName="EpisodeDate">
      <xsd:simpleType>
        <xsd:restriction base="dms:DateTime"/>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82235d-8f7c-48d5-83d1-32c109652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3a1c97b2-2b2c-4f29-a738-1a08e76a4406}" ma:internalName="TaxCatchAll" ma:showField="CatchAllData" ma:web="4482235d-8f7c-48d5-83d1-32c109652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73EFC8-458F-4B53-BFB1-728E2B2BEE98}">
  <ds:schemaRefs>
    <ds:schemaRef ds:uri="10db6105-8b85-4f33-8d1e-c44bf949028e"/>
    <ds:schemaRef ds:uri="230e9df3-be65-4c73-a93b-d1236ebd677e"/>
    <ds:schemaRef ds:uri="4482235d-8f7c-48d5-83d1-32c1096527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A187938-A2E4-4E71-9BD3-2247FFC701C1}">
  <ds:schemaRefs>
    <ds:schemaRef ds:uri="10db6105-8b85-4f33-8d1e-c44bf949028e"/>
    <ds:schemaRef ds:uri="230e9df3-be65-4c73-a93b-d1236ebd677e"/>
    <ds:schemaRef ds:uri="4482235d-8f7c-48d5-83d1-32c1096527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379F71-EFA6-4901-8DF9-A2D663412DAD}">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1493</TotalTime>
  <Words>736</Words>
  <Application>Microsoft Office PowerPoint</Application>
  <PresentationFormat>Widescreen</PresentationFormat>
  <Paragraphs>136</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Aptos Narrow</vt:lpstr>
      <vt:lpstr>Arial</vt:lpstr>
      <vt:lpstr>Arial Unicode MS</vt:lpstr>
      <vt:lpstr>Calibri</vt:lpstr>
      <vt:lpstr>Segoe UI</vt:lpstr>
      <vt:lpstr>Segoe UI Light</vt:lpstr>
      <vt:lpstr>Office Theme</vt:lpstr>
      <vt:lpstr>PowerPoint Presentation</vt:lpstr>
      <vt:lpstr>PowerPoint Presentation</vt:lpstr>
      <vt:lpstr>A talk in two parts that fig together.</vt:lpstr>
      <vt:lpstr>PowerPoint Presentation</vt:lpstr>
      <vt:lpstr>PowerPoint Presentation</vt:lpstr>
      <vt:lpstr>Stochastic Modeling:</vt:lpstr>
      <vt:lpstr>PowerPoint Presentation</vt:lpstr>
      <vt:lpstr>Why use AI in building logic for procedural games?</vt:lpstr>
      <vt:lpstr>Why use AI in building logic for procedural games?</vt:lpstr>
      <vt:lpstr>PowerPoint Presentation</vt:lpstr>
      <vt:lpstr>PowerPoint Presentation</vt:lpstr>
      <vt:lpstr>PowerPoint Presentation</vt:lpstr>
      <vt:lpstr>PowerPoint Presentation</vt:lpstr>
      <vt:lpstr>Timer Triggers (the stochastic model)</vt:lpstr>
      <vt:lpstr>PowerPoint Presentation</vt:lpstr>
      <vt:lpstr>Thank you very much!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Armstrong (RUN Studios LLC)</dc:creator>
  <cp:lastModifiedBy>William Harding</cp:lastModifiedBy>
  <cp:revision>3</cp:revision>
  <dcterms:created xsi:type="dcterms:W3CDTF">2024-01-27T02:46:46Z</dcterms:created>
  <dcterms:modified xsi:type="dcterms:W3CDTF">2024-04-15T03:13:27Z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0x010100D0EA3736BAED9C4FB935A16D61D92FAC</vt:lpwstr>
  </property>
  <property fmtid="{D5CDD505-2E9C-101B-9397-08002B2CF9AE}" pid="3" name="MediaServiceImageTags">
    <vt:lpwstr/>
  </property>
  <property fmtid="{D5CDD505-2E9C-101B-9397-08002B2CF9AE}" pid="4" name="ClassificationContentMarkingFooterLocations">
    <vt:lpwstr>Office Theme:8</vt:lpwstr>
  </property>
  <property fmtid="{D5CDD505-2E9C-101B-9397-08002B2CF9AE}" pid="5" name="ClassificationContentMarkingFooterText">
    <vt:lpwstr>Classified as Microsoft Confidential</vt:lpwstr>
  </property>
</Properties>
</file>